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media/image47.jpeg" ContentType="image/jpeg"/>
  <Override PartName="/ppt/media/image8.png" ContentType="image/png"/>
  <Override PartName="/ppt/media/image2.png" ContentType="image/png"/>
  <Override PartName="/ppt/media/image3.png" ContentType="image/png"/>
  <Override PartName="/ppt/media/image19.jpeg" ContentType="image/jpeg"/>
  <Override PartName="/ppt/media/image33.jpeg" ContentType="image/jpeg"/>
  <Override PartName="/ppt/media/image11.jpeg" ContentType="image/jpeg"/>
  <Override PartName="/ppt/media/image6.jpeg" ContentType="image/jpeg"/>
  <Override PartName="/ppt/media/image4.jpeg" ContentType="image/jpeg"/>
  <Override PartName="/ppt/media/image31.jpeg" ContentType="image/jpeg"/>
  <Override PartName="/ppt/media/image5.jpeg" ContentType="image/jpeg"/>
  <Override PartName="/ppt/media/image10.jpeg" ContentType="image/jpeg"/>
  <Override PartName="/ppt/media/image7.png" ContentType="image/png"/>
  <Override PartName="/ppt/media/image12.png" ContentType="image/png"/>
  <Override PartName="/ppt/media/image15.jpeg" ContentType="image/jpeg"/>
  <Override PartName="/ppt/media/image34.png" ContentType="image/png"/>
  <Override PartName="/ppt/media/image9.png" ContentType="image/png"/>
  <Override PartName="/ppt/media/image13.jpeg" ContentType="image/jpeg"/>
  <Override PartName="/ppt/media/image35.jpeg" ContentType="image/jpeg"/>
  <Override PartName="/ppt/media/image14.jpeg" ContentType="image/jpeg"/>
  <Override PartName="/ppt/media/image24.png" ContentType="image/png"/>
  <Override PartName="/ppt/media/image36.jpeg" ContentType="image/jpeg"/>
  <Override PartName="/ppt/media/image16.jpeg" ContentType="image/jpeg"/>
  <Override PartName="/ppt/media/image38.jpeg" ContentType="image/jpeg"/>
  <Override PartName="/ppt/media/image17.png" ContentType="image/png"/>
  <Override PartName="/ppt/media/image21.jpeg" ContentType="image/jpeg"/>
  <Override PartName="/ppt/media/image18.jpeg" ContentType="image/jpeg"/>
  <Override PartName="/ppt/media/image20.jpeg" ContentType="image/jpeg"/>
  <Override PartName="/ppt/media/image42.jpeg" ContentType="image/jpeg"/>
  <Override PartName="/ppt/media/image22.jpeg" ContentType="image/jpeg"/>
  <Override PartName="/ppt/media/image44.jpeg" ContentType="image/jpeg"/>
  <Override PartName="/ppt/media/image23.png" ContentType="image/png"/>
  <Override PartName="/ppt/media/image26.jpeg" ContentType="image/jpeg"/>
  <Override PartName="/ppt/media/image45.png" ContentType="image/png"/>
  <Override PartName="/ppt/media/image25.png" ContentType="image/png"/>
  <Override PartName="/ppt/media/image46.jpeg" ContentType="image/jpeg"/>
  <Override PartName="/ppt/media/image27.emf" ContentType="image/x-emf"/>
  <Override PartName="/ppt/media/image28.emf" ContentType="image/x-emf"/>
  <Override PartName="/ppt/media/image29.jpeg" ContentType="image/jpeg"/>
  <Override PartName="/ppt/media/image30.jpeg" ContentType="image/jpeg"/>
  <Override PartName="/ppt/media/image32.png" ContentType="image/png"/>
  <Override PartName="/ppt/media/image39.jpeg" ContentType="image/jpeg"/>
  <Override PartName="/ppt/media/image37.png" ContentType="image/png"/>
  <Override PartName="/ppt/media/image40.jpeg" ContentType="image/jpeg"/>
  <Override PartName="/ppt/media/image41.png" ContentType="image/png"/>
  <Override PartName="/ppt/media/image43.png" ContentType="image/png"/>
  <Override PartName="/ppt/media/image48.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12193588"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CF16DFFD-22F2-4027-9192-EDE63DB811C2}"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27" name="PlaceHolder 2"/>
          <p:cNvSpPr>
            <a:spLocks noGrp="1"/>
          </p:cNvSpPr>
          <p:nvPr>
            <p:ph/>
          </p:nvPr>
        </p:nvSpPr>
        <p:spPr>
          <a:xfrm>
            <a:off x="838080" y="182556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28" name="PlaceHolder 3"/>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8D1F366-FE24-4AF2-8D8F-D83CFB3D2FCE}"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30"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1"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2"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3" name="PlaceHolder 5"/>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ECEA64F-4887-4FBA-9DFF-2EA3643B7FA3}"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35" name="PlaceHolder 2"/>
          <p:cNvSpPr>
            <a:spLocks noGrp="1"/>
          </p:cNvSpPr>
          <p:nvPr>
            <p:ph/>
          </p:nvPr>
        </p:nvSpPr>
        <p:spPr>
          <a:xfrm>
            <a:off x="8380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6" name="PlaceHolder 3"/>
          <p:cNvSpPr>
            <a:spLocks noGrp="1"/>
          </p:cNvSpPr>
          <p:nvPr>
            <p:ph/>
          </p:nvPr>
        </p:nvSpPr>
        <p:spPr>
          <a:xfrm>
            <a:off x="439380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7" name="PlaceHolder 4"/>
          <p:cNvSpPr>
            <a:spLocks noGrp="1"/>
          </p:cNvSpPr>
          <p:nvPr>
            <p:ph/>
          </p:nvPr>
        </p:nvSpPr>
        <p:spPr>
          <a:xfrm>
            <a:off x="79498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8" name="PlaceHolder 5"/>
          <p:cNvSpPr>
            <a:spLocks noGrp="1"/>
          </p:cNvSpPr>
          <p:nvPr>
            <p:ph/>
          </p:nvPr>
        </p:nvSpPr>
        <p:spPr>
          <a:xfrm>
            <a:off x="8380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39" name="PlaceHolder 6"/>
          <p:cNvSpPr>
            <a:spLocks noGrp="1"/>
          </p:cNvSpPr>
          <p:nvPr>
            <p:ph/>
          </p:nvPr>
        </p:nvSpPr>
        <p:spPr>
          <a:xfrm>
            <a:off x="439380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40" name="PlaceHolder 7"/>
          <p:cNvSpPr>
            <a:spLocks noGrp="1"/>
          </p:cNvSpPr>
          <p:nvPr>
            <p:ph/>
          </p:nvPr>
        </p:nvSpPr>
        <p:spPr>
          <a:xfrm>
            <a:off x="79498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094764D-CFF0-4FAB-9B0C-2E392B40BE87}"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A8FA96E-9104-4E4D-A72D-F8CCAAD72017}"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47" name="PlaceHolder 2"/>
          <p:cNvSpPr>
            <a:spLocks noGrp="1"/>
          </p:cNvSpPr>
          <p:nvPr>
            <p:ph type="subTitle"/>
          </p:nvPr>
        </p:nvSpPr>
        <p:spPr>
          <a:xfrm>
            <a:off x="838080" y="1825560"/>
            <a:ext cx="10516320" cy="435096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9185EDC-A084-40DF-996C-231FE4FE67DD}"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49" name="PlaceHolder 2"/>
          <p:cNvSpPr>
            <a:spLocks noGrp="1"/>
          </p:cNvSpPr>
          <p:nvPr>
            <p:ph/>
          </p:nvPr>
        </p:nvSpPr>
        <p:spPr>
          <a:xfrm>
            <a:off x="838080" y="1825560"/>
            <a:ext cx="1051632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4AAC58C-CCC6-470D-8927-E8F4D756D68A}"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51"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2"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61C4303-DBFD-469B-9580-92921FBB49EB}"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E4CE4A7-D9B1-4422-8F53-244DE04075C8}"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6320" cy="614412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7B09428-42AF-4981-9276-19E4A9755630}"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56"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7"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8"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1016988-BD45-47AB-943E-812C42F1B513}"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6" name="PlaceHolder 2"/>
          <p:cNvSpPr>
            <a:spLocks noGrp="1"/>
          </p:cNvSpPr>
          <p:nvPr>
            <p:ph type="subTitle"/>
          </p:nvPr>
        </p:nvSpPr>
        <p:spPr>
          <a:xfrm>
            <a:off x="838080" y="1825560"/>
            <a:ext cx="10516320" cy="435096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8399C4F-8FC3-4DA9-BF94-57C91BF5C3AD}"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60"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1"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2" name="PlaceHolder 4"/>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8E67881-BDB2-437F-944A-3B9F839272CF}"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64"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5"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6" name="PlaceHolder 4"/>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8F7FF54-12B2-42A9-89A6-6C8276F7AEF6}"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68" name="PlaceHolder 2"/>
          <p:cNvSpPr>
            <a:spLocks noGrp="1"/>
          </p:cNvSpPr>
          <p:nvPr>
            <p:ph/>
          </p:nvPr>
        </p:nvSpPr>
        <p:spPr>
          <a:xfrm>
            <a:off x="838080" y="182556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9" name="PlaceHolder 3"/>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5A778A0-7313-4001-A06C-A5D80E0B62D4}"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71"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2"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3"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4" name="PlaceHolder 5"/>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9ACCEE0-D1F4-4BEF-AD83-707D2211A2C8}"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76" name="PlaceHolder 2"/>
          <p:cNvSpPr>
            <a:spLocks noGrp="1"/>
          </p:cNvSpPr>
          <p:nvPr>
            <p:ph/>
          </p:nvPr>
        </p:nvSpPr>
        <p:spPr>
          <a:xfrm>
            <a:off x="8380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7" name="PlaceHolder 3"/>
          <p:cNvSpPr>
            <a:spLocks noGrp="1"/>
          </p:cNvSpPr>
          <p:nvPr>
            <p:ph/>
          </p:nvPr>
        </p:nvSpPr>
        <p:spPr>
          <a:xfrm>
            <a:off x="439380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8" name="PlaceHolder 4"/>
          <p:cNvSpPr>
            <a:spLocks noGrp="1"/>
          </p:cNvSpPr>
          <p:nvPr>
            <p:ph/>
          </p:nvPr>
        </p:nvSpPr>
        <p:spPr>
          <a:xfrm>
            <a:off x="79498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9" name="PlaceHolder 5"/>
          <p:cNvSpPr>
            <a:spLocks noGrp="1"/>
          </p:cNvSpPr>
          <p:nvPr>
            <p:ph/>
          </p:nvPr>
        </p:nvSpPr>
        <p:spPr>
          <a:xfrm>
            <a:off x="8380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80" name="PlaceHolder 6"/>
          <p:cNvSpPr>
            <a:spLocks noGrp="1"/>
          </p:cNvSpPr>
          <p:nvPr>
            <p:ph/>
          </p:nvPr>
        </p:nvSpPr>
        <p:spPr>
          <a:xfrm>
            <a:off x="439380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81" name="PlaceHolder 7"/>
          <p:cNvSpPr>
            <a:spLocks noGrp="1"/>
          </p:cNvSpPr>
          <p:nvPr>
            <p:ph/>
          </p:nvPr>
        </p:nvSpPr>
        <p:spPr>
          <a:xfrm>
            <a:off x="79498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B0380B0-E989-4654-B3CB-D8D5C5690D71}"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1E97BD9-6592-4A05-9145-D6326DE403A0}"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88" name="PlaceHolder 2"/>
          <p:cNvSpPr>
            <a:spLocks noGrp="1"/>
          </p:cNvSpPr>
          <p:nvPr>
            <p:ph type="subTitle"/>
          </p:nvPr>
        </p:nvSpPr>
        <p:spPr>
          <a:xfrm>
            <a:off x="838080" y="1825560"/>
            <a:ext cx="10516320" cy="4350960"/>
          </a:xfrm>
          <a:prstGeom prst="rect">
            <a:avLst/>
          </a:prstGeom>
          <a:noFill/>
          <a:ln w="0">
            <a:noFill/>
          </a:ln>
        </p:spPr>
        <p:txBody>
          <a:bodyPr lIns="0" rIns="0" tIns="0" bIns="0" anchor="ctr">
            <a:noAutofit/>
          </a:bodyPr>
          <a:p>
            <a:pPr indent="0" algn="ctr">
              <a:buNone/>
            </a:pPr>
            <a:endParaRPr b="0" lang="fr-FR"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04492C2-8749-468F-AEA6-AD590A22BAC6}"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90" name="PlaceHolder 2"/>
          <p:cNvSpPr>
            <a:spLocks noGrp="1"/>
          </p:cNvSpPr>
          <p:nvPr>
            <p:ph/>
          </p:nvPr>
        </p:nvSpPr>
        <p:spPr>
          <a:xfrm>
            <a:off x="838080" y="1825560"/>
            <a:ext cx="1051632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88F01AA-7B3E-4FA3-B88B-09485B7FF87C}"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92"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3"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7236075-1A5F-4000-8625-68C4E820E351}"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6B30A715-59D5-40A0-A874-9A7B6E2B4285}"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8" name="PlaceHolder 2"/>
          <p:cNvSpPr>
            <a:spLocks noGrp="1"/>
          </p:cNvSpPr>
          <p:nvPr>
            <p:ph/>
          </p:nvPr>
        </p:nvSpPr>
        <p:spPr>
          <a:xfrm>
            <a:off x="838080" y="1825560"/>
            <a:ext cx="1051632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8EB106E-6ECC-46E8-B7A6-AB1436E1471B}"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6320" cy="614412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2FF43272-BE9A-4F4D-B5B8-D4DEA73EFF36}"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97"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8"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9"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CDE238B-025E-488C-8F8B-E5CFC3BCE734}"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01"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02"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03" name="PlaceHolder 4"/>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B50E718-3298-4BC7-85C0-76A5C56F76B4}"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05"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06"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07" name="PlaceHolder 4"/>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5B5DC6F-0237-40A4-BF5E-7195CD446FB4}"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09" name="PlaceHolder 2"/>
          <p:cNvSpPr>
            <a:spLocks noGrp="1"/>
          </p:cNvSpPr>
          <p:nvPr>
            <p:ph/>
          </p:nvPr>
        </p:nvSpPr>
        <p:spPr>
          <a:xfrm>
            <a:off x="838080" y="182556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0" name="PlaceHolder 3"/>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9DAAF02-AC6F-4C13-8255-7EACA806966E}"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12"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3"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4"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5" name="PlaceHolder 5"/>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EDF68198-11F6-4997-B276-D7DF29D2A3B5}" type="slidenum">
              <a:t>&lt;#&gt;</a:t>
            </a:fld>
          </a:p>
        </p:txBody>
      </p:sp>
      <p:sp>
        <p:nvSpPr>
          <p:cNvPr id="9" name="PlaceHolder 8"/>
          <p:cNvSpPr>
            <a:spLocks noGrp="1"/>
          </p:cNvSpPr>
          <p:nvPr>
            <p:ph type="dt" idx="7"/>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17" name="PlaceHolder 2"/>
          <p:cNvSpPr>
            <a:spLocks noGrp="1"/>
          </p:cNvSpPr>
          <p:nvPr>
            <p:ph/>
          </p:nvPr>
        </p:nvSpPr>
        <p:spPr>
          <a:xfrm>
            <a:off x="8380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8" name="PlaceHolder 3"/>
          <p:cNvSpPr>
            <a:spLocks noGrp="1"/>
          </p:cNvSpPr>
          <p:nvPr>
            <p:ph/>
          </p:nvPr>
        </p:nvSpPr>
        <p:spPr>
          <a:xfrm>
            <a:off x="439380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9" name="PlaceHolder 4"/>
          <p:cNvSpPr>
            <a:spLocks noGrp="1"/>
          </p:cNvSpPr>
          <p:nvPr>
            <p:ph/>
          </p:nvPr>
        </p:nvSpPr>
        <p:spPr>
          <a:xfrm>
            <a:off x="7949880" y="182556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20" name="PlaceHolder 5"/>
          <p:cNvSpPr>
            <a:spLocks noGrp="1"/>
          </p:cNvSpPr>
          <p:nvPr>
            <p:ph/>
          </p:nvPr>
        </p:nvSpPr>
        <p:spPr>
          <a:xfrm>
            <a:off x="8380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21" name="PlaceHolder 6"/>
          <p:cNvSpPr>
            <a:spLocks noGrp="1"/>
          </p:cNvSpPr>
          <p:nvPr>
            <p:ph/>
          </p:nvPr>
        </p:nvSpPr>
        <p:spPr>
          <a:xfrm>
            <a:off x="439380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22" name="PlaceHolder 7"/>
          <p:cNvSpPr>
            <a:spLocks noGrp="1"/>
          </p:cNvSpPr>
          <p:nvPr>
            <p:ph/>
          </p:nvPr>
        </p:nvSpPr>
        <p:spPr>
          <a:xfrm>
            <a:off x="7949880" y="4098240"/>
            <a:ext cx="338616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E9B2E94C-A755-4FBF-AADA-4B37ABC4CDEE}" type="slidenum">
              <a:t>&lt;#&gt;</a:t>
            </a:fld>
          </a:p>
        </p:txBody>
      </p:sp>
      <p:sp>
        <p:nvSpPr>
          <p:cNvPr id="11" name="PlaceHolder 10"/>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0"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1"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B054E99-3490-4098-A47F-9315E7061CDB}"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1A77A57-9B79-4341-ADB8-62B73DC6E4F6}"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6320" cy="6144120"/>
          </a:xfrm>
          <a:prstGeom prst="rect">
            <a:avLst/>
          </a:prstGeom>
          <a:noFill/>
          <a:ln w="0">
            <a:noFill/>
          </a:ln>
        </p:spPr>
        <p:txBody>
          <a:bodyPr lIns="0" rIns="0" tIns="0" bIns="0" anchor="ctr">
            <a:noAutofit/>
          </a:bodyPr>
          <a:p>
            <a:pPr algn="ctr"/>
            <a:endParaRPr b="0" lang="fr-FR"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F67E70A-B50A-453D-8E49-9295971CB69A}"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5"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6" name="PlaceHolder 3"/>
          <p:cNvSpPr>
            <a:spLocks noGrp="1"/>
          </p:cNvSpPr>
          <p:nvPr>
            <p:ph/>
          </p:nvPr>
        </p:nvSpPr>
        <p:spPr>
          <a:xfrm>
            <a:off x="622692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17" name="PlaceHolder 4"/>
          <p:cNvSpPr>
            <a:spLocks noGrp="1"/>
          </p:cNvSpPr>
          <p:nvPr>
            <p:ph/>
          </p:nvPr>
        </p:nvSpPr>
        <p:spPr>
          <a:xfrm>
            <a:off x="83808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957BFE7-3E53-4903-97E8-121407103ECC}"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19" name="PlaceHolder 2"/>
          <p:cNvSpPr>
            <a:spLocks noGrp="1"/>
          </p:cNvSpPr>
          <p:nvPr>
            <p:ph/>
          </p:nvPr>
        </p:nvSpPr>
        <p:spPr>
          <a:xfrm>
            <a:off x="838080" y="1825560"/>
            <a:ext cx="5131800" cy="435096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20"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21" name="PlaceHolder 4"/>
          <p:cNvSpPr>
            <a:spLocks noGrp="1"/>
          </p:cNvSpPr>
          <p:nvPr>
            <p:ph/>
          </p:nvPr>
        </p:nvSpPr>
        <p:spPr>
          <a:xfrm>
            <a:off x="6226920" y="409824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C1A9757-76EA-47E2-8644-587D05A1F784}"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6320" cy="1325160"/>
          </a:xfrm>
          <a:prstGeom prst="rect">
            <a:avLst/>
          </a:prstGeom>
          <a:noFill/>
          <a:ln w="0">
            <a:noFill/>
          </a:ln>
        </p:spPr>
        <p:txBody>
          <a:bodyPr lIns="0" rIns="0" tIns="0" bIns="0" anchor="ctr">
            <a:noAutofit/>
          </a:bodyPr>
          <a:p>
            <a:pPr indent="0">
              <a:buNone/>
            </a:pPr>
            <a:endParaRPr b="0" lang="fr-FR" sz="1800" spc="-1" strike="noStrike">
              <a:solidFill>
                <a:srgbClr val="000000"/>
              </a:solidFill>
              <a:latin typeface="Calibri"/>
            </a:endParaRPr>
          </a:p>
        </p:txBody>
      </p:sp>
      <p:sp>
        <p:nvSpPr>
          <p:cNvPr id="23" name="PlaceHolder 2"/>
          <p:cNvSpPr>
            <a:spLocks noGrp="1"/>
          </p:cNvSpPr>
          <p:nvPr>
            <p:ph/>
          </p:nvPr>
        </p:nvSpPr>
        <p:spPr>
          <a:xfrm>
            <a:off x="83808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24" name="PlaceHolder 3"/>
          <p:cNvSpPr>
            <a:spLocks noGrp="1"/>
          </p:cNvSpPr>
          <p:nvPr>
            <p:ph/>
          </p:nvPr>
        </p:nvSpPr>
        <p:spPr>
          <a:xfrm>
            <a:off x="6226920" y="1825560"/>
            <a:ext cx="513180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25" name="PlaceHolder 4"/>
          <p:cNvSpPr>
            <a:spLocks noGrp="1"/>
          </p:cNvSpPr>
          <p:nvPr>
            <p:ph/>
          </p:nvPr>
        </p:nvSpPr>
        <p:spPr>
          <a:xfrm>
            <a:off x="838080" y="4098240"/>
            <a:ext cx="10516320" cy="2075040"/>
          </a:xfrm>
          <a:prstGeom prst="rect">
            <a:avLst/>
          </a:prstGeom>
          <a:noFill/>
          <a:ln w="0">
            <a:noFill/>
          </a:ln>
        </p:spPr>
        <p:txBody>
          <a:bodyPr lIns="0" rIns="0" tIns="0" bIns="0" anchor="t">
            <a:normAutofit/>
          </a:bodyPr>
          <a:p>
            <a:pPr indent="0">
              <a:lnSpc>
                <a:spcPct val="90000"/>
              </a:lnSpc>
              <a:spcBef>
                <a:spcPts val="1417"/>
              </a:spcBef>
              <a:buNone/>
            </a:pPr>
            <a:endParaRPr b="0" lang="fr-FR"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64AD7DD-AF56-4B3D-8871-3250B3BE629D}" type="slidenum">
              <a:t>&lt;#&gt;</a:t>
            </a:fld>
          </a:p>
        </p:txBody>
      </p:sp>
      <p:sp>
        <p:nvSpPr>
          <p:cNvPr id="8" name="PlaceHolder 7"/>
          <p:cNvSpPr>
            <a:spLocks noGrp="1"/>
          </p:cNvSpPr>
          <p:nvPr>
            <p:ph type="dt" idx="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4360" cy="2387160"/>
          </a:xfrm>
          <a:prstGeom prst="rect">
            <a:avLst/>
          </a:prstGeom>
          <a:noFill/>
          <a:ln w="0">
            <a:noFill/>
          </a:ln>
        </p:spPr>
        <p:txBody>
          <a:bodyPr lIns="91440" rIns="91440" tIns="45720" bIns="45720" anchor="b">
            <a:noAutofit/>
          </a:bodyPr>
          <a:p>
            <a:pPr indent="0" algn="ctr">
              <a:lnSpc>
                <a:spcPct val="90000"/>
              </a:lnSpc>
              <a:buNone/>
            </a:pPr>
            <a:r>
              <a:rPr b="0" lang="fr-FR" sz="6000" spc="-1" strike="noStrike">
                <a:solidFill>
                  <a:srgbClr val="000000"/>
                </a:solidFill>
                <a:latin typeface="Calibri Light"/>
              </a:rPr>
              <a:t>Modifiez le style du titre</a:t>
            </a:r>
            <a:endParaRPr b="0" lang="fr-FR" sz="6000" spc="-1" strike="noStrike">
              <a:solidFill>
                <a:srgbClr val="000000"/>
              </a:solidFill>
              <a:latin typeface="Calibri"/>
            </a:endParaRPr>
          </a:p>
        </p:txBody>
      </p:sp>
      <p:sp>
        <p:nvSpPr>
          <p:cNvPr id="1" name="PlaceHolder 2"/>
          <p:cNvSpPr>
            <a:spLocks noGrp="1"/>
          </p:cNvSpPr>
          <p:nvPr>
            <p:ph type="dt" idx="1"/>
          </p:nvPr>
        </p:nvSpPr>
        <p:spPr>
          <a:xfrm>
            <a:off x="838080" y="6356520"/>
            <a:ext cx="2743200" cy="36468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8b8b8b"/>
                </a:solidFill>
                <a:latin typeface="Calibri"/>
              </a:defRPr>
            </a:lvl1pPr>
          </a:lstStyle>
          <a:p>
            <a:pPr indent="0">
              <a:lnSpc>
                <a:spcPct val="100000"/>
              </a:lnSpc>
              <a:buNone/>
            </a:pPr>
            <a:fld id="{16C2824A-9D66-4594-88F0-F87367FD1956}" type="datetime">
              <a:rPr b="0" lang="fr-FR" sz="1200" spc="-1" strike="noStrike">
                <a:solidFill>
                  <a:srgbClr val="8b8b8b"/>
                </a:solidFill>
                <a:latin typeface="Calibri"/>
              </a:rPr>
              <a:t>11/11/2024</a:t>
            </a:fld>
            <a:endParaRPr b="0" lang="fr-FR" sz="1200" spc="-1" strike="noStrike">
              <a:solidFill>
                <a:srgbClr val="000000"/>
              </a:solidFill>
              <a:latin typeface="Times New Roman"/>
            </a:endParaRPr>
          </a:p>
        </p:txBody>
      </p:sp>
      <p:sp>
        <p:nvSpPr>
          <p:cNvPr id="2" name="PlaceHolder 3"/>
          <p:cNvSpPr>
            <a:spLocks noGrp="1"/>
          </p:cNvSpPr>
          <p:nvPr>
            <p:ph type="ftr" idx="2"/>
          </p:nvPr>
        </p:nvSpPr>
        <p:spPr>
          <a:xfrm>
            <a:off x="4038480" y="6356520"/>
            <a:ext cx="4114800" cy="364680"/>
          </a:xfrm>
          <a:prstGeom prst="rect">
            <a:avLst/>
          </a:prstGeom>
          <a:noFill/>
          <a:ln w="0">
            <a:noFill/>
          </a:ln>
        </p:spPr>
        <p:txBody>
          <a:bodyPr lIns="91440" rIns="91440" tIns="45720" bIns="45720" anchor="ctr">
            <a:noAutofit/>
          </a:bodyPr>
          <a:p>
            <a:pPr indent="0">
              <a:buNone/>
            </a:pPr>
            <a:endParaRPr b="0" lang="fr-FR" sz="1200" spc="-1" strike="noStrike">
              <a:solidFill>
                <a:srgbClr val="000000"/>
              </a:solidFill>
              <a:latin typeface="Times New Roman"/>
            </a:endParaRPr>
          </a:p>
        </p:txBody>
      </p:sp>
      <p:sp>
        <p:nvSpPr>
          <p:cNvPr id="3" name="PlaceHolder 4"/>
          <p:cNvSpPr>
            <a:spLocks noGrp="1"/>
          </p:cNvSpPr>
          <p:nvPr>
            <p:ph type="sldNum" idx="3"/>
          </p:nvPr>
        </p:nvSpPr>
        <p:spPr>
          <a:xfrm>
            <a:off x="8611200" y="6356520"/>
            <a:ext cx="2743200" cy="364680"/>
          </a:xfrm>
          <a:prstGeom prst="rect">
            <a:avLst/>
          </a:prstGeom>
          <a:noFill/>
          <a:ln w="0">
            <a:noFill/>
          </a:ln>
        </p:spPr>
        <p:txBody>
          <a:bodyPr lIns="91440" rIns="91440" tIns="45720" bIns="45720" anchor="ctr">
            <a:noAutofit/>
          </a:bodyPr>
          <a:lstStyle>
            <a:lvl1pPr indent="0" algn="r">
              <a:lnSpc>
                <a:spcPct val="100000"/>
              </a:lnSpc>
              <a:buNone/>
              <a:defRPr b="0" lang="fr-FR" sz="1200" spc="-1" strike="noStrike">
                <a:solidFill>
                  <a:srgbClr val="8b8b8b"/>
                </a:solidFill>
                <a:latin typeface="Calibri"/>
              </a:defRPr>
            </a:lvl1pPr>
          </a:lstStyle>
          <a:p>
            <a:pPr indent="0" algn="r">
              <a:lnSpc>
                <a:spcPct val="100000"/>
              </a:lnSpc>
              <a:buNone/>
            </a:pPr>
            <a:fld id="{B7447797-AD06-4DE3-984D-CB8BCA8E053C}" type="slidenum">
              <a:rPr b="0" lang="fr-FR" sz="1200" spc="-1" strike="noStrike">
                <a:solidFill>
                  <a:srgbClr val="8b8b8b"/>
                </a:solidFill>
                <a:latin typeface="Calibri"/>
              </a:rPr>
              <a:t>&lt;numéro&gt;</a:t>
            </a:fld>
            <a:endParaRPr b="0" lang="fr-FR" sz="1200" spc="-1" strike="noStrike">
              <a:solidFill>
                <a:srgbClr val="000000"/>
              </a:solidFill>
              <a:latin typeface="Times New Roman"/>
            </a:endParaRPr>
          </a:p>
        </p:txBody>
      </p:sp>
      <p:sp>
        <p:nvSpPr>
          <p:cNvPr id="4" name="PlaceHolder 5"/>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Calibri"/>
              </a:rPr>
              <a:t>Cliquez pour éditer le format du plan de texte</a:t>
            </a:r>
            <a:endParaRPr b="0" lang="fr-F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Calibri"/>
              </a:rPr>
              <a:t>Second niveau de plan</a:t>
            </a:r>
            <a:endParaRPr b="0" lang="fr-F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Calibri"/>
              </a:rPr>
              <a:t>Troisième niveau de plan</a:t>
            </a:r>
            <a:endParaRPr b="0" lang="fr-F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Calibri"/>
              </a:rPr>
              <a:t>Quatrième niveau de plan</a:t>
            </a:r>
            <a:endParaRPr b="0" lang="fr-F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Cinquième niveau de plan</a:t>
            </a:r>
            <a:endParaRPr b="0" lang="fr-F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Sixième niveau de plan</a:t>
            </a:r>
            <a:endParaRPr b="0" lang="fr-F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Septième niveau de plan</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6320" cy="1325160"/>
          </a:xfrm>
          <a:prstGeom prst="rect">
            <a:avLst/>
          </a:prstGeom>
          <a:noFill/>
          <a:ln w="0">
            <a:noFill/>
          </a:ln>
        </p:spPr>
        <p:txBody>
          <a:bodyPr lIns="91440" rIns="91440" tIns="45720" bIns="45720" anchor="ctr">
            <a:noAutofit/>
          </a:bodyPr>
          <a:p>
            <a:pPr indent="0">
              <a:lnSpc>
                <a:spcPct val="90000"/>
              </a:lnSpc>
              <a:buNone/>
            </a:pPr>
            <a:r>
              <a:rPr b="0" lang="fr-FR" sz="4400" spc="-1" strike="noStrike">
                <a:solidFill>
                  <a:srgbClr val="000000"/>
                </a:solidFill>
                <a:latin typeface="Calibri Light"/>
              </a:rPr>
              <a:t>Modifiez le style du titre</a:t>
            </a:r>
            <a:endParaRPr b="0" lang="fr-FR" sz="4400" spc="-1" strike="noStrike">
              <a:solidFill>
                <a:srgbClr val="000000"/>
              </a:solidFill>
              <a:latin typeface="Calibri"/>
            </a:endParaRPr>
          </a:p>
        </p:txBody>
      </p:sp>
      <p:sp>
        <p:nvSpPr>
          <p:cNvPr id="42" name="PlaceHolder 2"/>
          <p:cNvSpPr>
            <a:spLocks noGrp="1"/>
          </p:cNvSpPr>
          <p:nvPr>
            <p:ph type="body"/>
          </p:nvPr>
        </p:nvSpPr>
        <p:spPr>
          <a:xfrm>
            <a:off x="838080" y="1825560"/>
            <a:ext cx="10516320" cy="4350960"/>
          </a:xfrm>
          <a:prstGeom prst="rect">
            <a:avLst/>
          </a:prstGeom>
          <a:noFill/>
          <a:ln w="0">
            <a:noFill/>
          </a:ln>
        </p:spPr>
        <p:txBody>
          <a:bodyPr lIns="91440" rIns="91440" tIns="45720" bIns="45720" anchor="t">
            <a:noAutofit/>
          </a:bodyPr>
          <a:p>
            <a:pPr marL="432000" indent="-324000">
              <a:lnSpc>
                <a:spcPct val="90000"/>
              </a:lnSpc>
              <a:spcBef>
                <a:spcPts val="1001"/>
              </a:spcBef>
              <a:buClr>
                <a:srgbClr val="000000"/>
              </a:buClr>
              <a:buSzPct val="45000"/>
              <a:buFont typeface="Wingdings" charset="2"/>
              <a:buChar char=""/>
            </a:pPr>
            <a:r>
              <a:rPr b="0" lang="fr-FR" sz="2800" spc="-1" strike="noStrike">
                <a:solidFill>
                  <a:srgbClr val="000000"/>
                </a:solidFill>
                <a:latin typeface="Calibri"/>
              </a:rPr>
              <a:t>Modifier les styles du texte du masque</a:t>
            </a:r>
            <a:endParaRPr b="0" lang="fr-FR"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fr-FR" sz="2400" spc="-1" strike="noStrike">
                <a:solidFill>
                  <a:srgbClr val="000000"/>
                </a:solidFill>
                <a:latin typeface="Calibri"/>
              </a:rPr>
              <a:t>Deuxième niveau</a:t>
            </a:r>
            <a:endParaRPr b="0" lang="fr-FR"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fr-FR" sz="2000" spc="-1" strike="noStrike">
                <a:solidFill>
                  <a:srgbClr val="000000"/>
                </a:solidFill>
                <a:latin typeface="Calibri"/>
              </a:rPr>
              <a:t>Troisième niveau</a:t>
            </a:r>
            <a:endParaRPr b="0" lang="fr-FR"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fr-FR" sz="1800" spc="-1" strike="noStrike">
                <a:solidFill>
                  <a:srgbClr val="000000"/>
                </a:solidFill>
                <a:latin typeface="Calibri"/>
              </a:rPr>
              <a:t>Quatrième niveau</a:t>
            </a:r>
            <a:endParaRPr b="0" lang="fr-FR"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fr-FR" sz="1800" spc="-1" strike="noStrike">
                <a:solidFill>
                  <a:srgbClr val="000000"/>
                </a:solidFill>
                <a:latin typeface="Calibri"/>
              </a:rPr>
              <a:t>Cinquième niveau</a:t>
            </a:r>
            <a:endParaRPr b="0" lang="fr-FR" sz="1800" spc="-1" strike="noStrike">
              <a:solidFill>
                <a:srgbClr val="000000"/>
              </a:solidFill>
              <a:latin typeface="Calibri"/>
            </a:endParaRPr>
          </a:p>
        </p:txBody>
      </p:sp>
      <p:sp>
        <p:nvSpPr>
          <p:cNvPr id="43" name="PlaceHolder 3"/>
          <p:cNvSpPr>
            <a:spLocks noGrp="1"/>
          </p:cNvSpPr>
          <p:nvPr>
            <p:ph type="dt" idx="4"/>
          </p:nvPr>
        </p:nvSpPr>
        <p:spPr>
          <a:xfrm>
            <a:off x="838080" y="6356520"/>
            <a:ext cx="2743200" cy="364680"/>
          </a:xfrm>
          <a:prstGeom prst="rect">
            <a:avLst/>
          </a:prstGeom>
          <a:noFill/>
          <a:ln w="0">
            <a:noFill/>
          </a:ln>
        </p:spPr>
        <p:txBody>
          <a:bodyPr lIns="91440" rIns="91440" tIns="45720" bIns="45720" anchor="ctr">
            <a:noAutofit/>
          </a:bodyPr>
          <a:lstStyle>
            <a:lvl1pPr indent="0">
              <a:lnSpc>
                <a:spcPct val="100000"/>
              </a:lnSpc>
              <a:buNone/>
              <a:defRPr b="0" lang="fr-FR" sz="1200" spc="-1" strike="noStrike">
                <a:solidFill>
                  <a:srgbClr val="8b8b8b"/>
                </a:solidFill>
                <a:latin typeface="Calibri"/>
              </a:defRPr>
            </a:lvl1pPr>
          </a:lstStyle>
          <a:p>
            <a:pPr indent="0">
              <a:lnSpc>
                <a:spcPct val="100000"/>
              </a:lnSpc>
              <a:buNone/>
            </a:pPr>
            <a:fld id="{D2BECD29-57C4-466F-8220-470AAFA49DFA}" type="datetime">
              <a:rPr b="0" lang="fr-FR" sz="1200" spc="-1" strike="noStrike">
                <a:solidFill>
                  <a:srgbClr val="8b8b8b"/>
                </a:solidFill>
                <a:latin typeface="Calibri"/>
              </a:rPr>
              <a:t>11/11/2024</a:t>
            </a:fld>
            <a:endParaRPr b="0" lang="fr-FR" sz="1200" spc="-1" strike="noStrike">
              <a:solidFill>
                <a:srgbClr val="000000"/>
              </a:solidFill>
              <a:latin typeface="Times New Roman"/>
            </a:endParaRPr>
          </a:p>
        </p:txBody>
      </p:sp>
      <p:sp>
        <p:nvSpPr>
          <p:cNvPr id="44" name="PlaceHolder 4"/>
          <p:cNvSpPr>
            <a:spLocks noGrp="1"/>
          </p:cNvSpPr>
          <p:nvPr>
            <p:ph type="ftr" idx="5"/>
          </p:nvPr>
        </p:nvSpPr>
        <p:spPr>
          <a:xfrm>
            <a:off x="4038480" y="6356520"/>
            <a:ext cx="4114800" cy="364680"/>
          </a:xfrm>
          <a:prstGeom prst="rect">
            <a:avLst/>
          </a:prstGeom>
          <a:noFill/>
          <a:ln w="0">
            <a:noFill/>
          </a:ln>
        </p:spPr>
        <p:txBody>
          <a:bodyPr lIns="91440" rIns="91440" tIns="45720" bIns="45720" anchor="ctr">
            <a:noAutofit/>
          </a:bodyPr>
          <a:p>
            <a:pPr indent="0">
              <a:buNone/>
            </a:pPr>
            <a:endParaRPr b="0" lang="fr-FR" sz="1200" spc="-1" strike="noStrike">
              <a:solidFill>
                <a:srgbClr val="000000"/>
              </a:solidFill>
              <a:latin typeface="Times New Roman"/>
            </a:endParaRPr>
          </a:p>
        </p:txBody>
      </p:sp>
      <p:sp>
        <p:nvSpPr>
          <p:cNvPr id="45" name="PlaceHolder 5"/>
          <p:cNvSpPr>
            <a:spLocks noGrp="1"/>
          </p:cNvSpPr>
          <p:nvPr>
            <p:ph type="sldNum" idx="6"/>
          </p:nvPr>
        </p:nvSpPr>
        <p:spPr>
          <a:xfrm>
            <a:off x="8611200" y="6356520"/>
            <a:ext cx="2743200" cy="364680"/>
          </a:xfrm>
          <a:prstGeom prst="rect">
            <a:avLst/>
          </a:prstGeom>
          <a:noFill/>
          <a:ln w="0">
            <a:noFill/>
          </a:ln>
        </p:spPr>
        <p:txBody>
          <a:bodyPr lIns="91440" rIns="91440" tIns="45720" bIns="45720" anchor="ctr">
            <a:noAutofit/>
          </a:bodyPr>
          <a:lstStyle>
            <a:lvl1pPr indent="0" algn="r">
              <a:lnSpc>
                <a:spcPct val="100000"/>
              </a:lnSpc>
              <a:buNone/>
              <a:defRPr b="0" lang="fr-FR" sz="1200" spc="-1" strike="noStrike">
                <a:solidFill>
                  <a:srgbClr val="8b8b8b"/>
                </a:solidFill>
                <a:latin typeface="Calibri"/>
              </a:defRPr>
            </a:lvl1pPr>
          </a:lstStyle>
          <a:p>
            <a:pPr indent="0" algn="r">
              <a:lnSpc>
                <a:spcPct val="100000"/>
              </a:lnSpc>
              <a:buNone/>
            </a:pPr>
            <a:fld id="{4FB5F4D7-3328-4160-8522-6040D1413308}" type="slidenum">
              <a:rPr b="0" lang="fr-FR" sz="1200" spc="-1" strike="noStrike">
                <a:solidFill>
                  <a:srgbClr val="8b8b8b"/>
                </a:solidFill>
                <a:latin typeface="Calibri"/>
              </a:rPr>
              <a:t>&lt;numéro&gt;</a:t>
            </a:fld>
            <a:endParaRPr b="0" lang="fr-FR"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08760" y="272520"/>
            <a:ext cx="10969560" cy="1141920"/>
          </a:xfrm>
          <a:prstGeom prst="rect">
            <a:avLst/>
          </a:prstGeom>
          <a:noFill/>
          <a:ln w="0">
            <a:noFill/>
          </a:ln>
        </p:spPr>
        <p:txBody>
          <a:bodyPr lIns="91440" rIns="91440" tIns="45720" bIns="45720" anchor="ctr">
            <a:noAutofit/>
          </a:bodyPr>
          <a:p>
            <a:pPr indent="0">
              <a:lnSpc>
                <a:spcPct val="90000"/>
              </a:lnSpc>
              <a:buNone/>
            </a:pPr>
            <a:r>
              <a:rPr b="0" lang="fr-FR" sz="4400" spc="-1" strike="noStrike">
                <a:solidFill>
                  <a:srgbClr val="000000"/>
                </a:solidFill>
                <a:latin typeface="Calibri Light"/>
              </a:rPr>
              <a:t>Modifiez le style du titre</a:t>
            </a:r>
            <a:endParaRPr b="0" lang="fr-FR" sz="4400" spc="-1" strike="noStrike">
              <a:solidFill>
                <a:srgbClr val="000000"/>
              </a:solidFill>
              <a:latin typeface="Calibri"/>
            </a:endParaRPr>
          </a:p>
        </p:txBody>
      </p:sp>
      <p:sp>
        <p:nvSpPr>
          <p:cNvPr id="83" name="PlaceHolder 2"/>
          <p:cNvSpPr>
            <a:spLocks noGrp="1"/>
          </p:cNvSpPr>
          <p:nvPr>
            <p:ph type="dt" idx="7"/>
          </p:nvPr>
        </p:nvSpPr>
        <p:spPr>
          <a:xfrm>
            <a:off x="838080" y="6356520"/>
            <a:ext cx="2743200" cy="364680"/>
          </a:xfrm>
          <a:prstGeom prst="rect">
            <a:avLst/>
          </a:prstGeom>
          <a:noFill/>
          <a:ln w="0">
            <a:noFill/>
          </a:ln>
        </p:spPr>
        <p:txBody>
          <a:bodyPr lIns="91440" rIns="91440" tIns="45720" bIns="45720" anchor="ctr">
            <a:noAutofit/>
          </a:bodyPr>
          <a:p>
            <a:pPr indent="0">
              <a:buNone/>
            </a:pPr>
            <a:endParaRPr b="0" lang="fr-FR" sz="1200" spc="-1" strike="noStrike">
              <a:solidFill>
                <a:srgbClr val="000000"/>
              </a:solidFill>
              <a:latin typeface="Times New Roman"/>
            </a:endParaRPr>
          </a:p>
        </p:txBody>
      </p:sp>
      <p:sp>
        <p:nvSpPr>
          <p:cNvPr id="84" name="PlaceHolder 3"/>
          <p:cNvSpPr>
            <a:spLocks noGrp="1"/>
          </p:cNvSpPr>
          <p:nvPr>
            <p:ph type="ftr" idx="8"/>
          </p:nvPr>
        </p:nvSpPr>
        <p:spPr>
          <a:xfrm>
            <a:off x="4038480" y="6356520"/>
            <a:ext cx="4114800" cy="364680"/>
          </a:xfrm>
          <a:prstGeom prst="rect">
            <a:avLst/>
          </a:prstGeom>
          <a:noFill/>
          <a:ln w="0">
            <a:noFill/>
          </a:ln>
        </p:spPr>
        <p:txBody>
          <a:bodyPr lIns="91440" rIns="91440" tIns="45720" bIns="45720" anchor="ctr">
            <a:noAutofit/>
          </a:bodyPr>
          <a:p>
            <a:pPr indent="0">
              <a:buNone/>
            </a:pPr>
            <a:endParaRPr b="0" lang="fr-FR" sz="1200" spc="-1" strike="noStrike">
              <a:solidFill>
                <a:srgbClr val="000000"/>
              </a:solidFill>
              <a:latin typeface="Times New Roman"/>
            </a:endParaRPr>
          </a:p>
        </p:txBody>
      </p:sp>
      <p:sp>
        <p:nvSpPr>
          <p:cNvPr id="85" name="PlaceHolder 4"/>
          <p:cNvSpPr>
            <a:spLocks noGrp="1"/>
          </p:cNvSpPr>
          <p:nvPr>
            <p:ph type="sldNum" idx="9"/>
          </p:nvPr>
        </p:nvSpPr>
        <p:spPr>
          <a:xfrm>
            <a:off x="8611200" y="6356520"/>
            <a:ext cx="2743200" cy="364680"/>
          </a:xfrm>
          <a:prstGeom prst="rect">
            <a:avLst/>
          </a:prstGeom>
          <a:noFill/>
          <a:ln w="0">
            <a:noFill/>
          </a:ln>
        </p:spPr>
        <p:txBody>
          <a:bodyPr lIns="91440" rIns="91440" tIns="45720" bIns="45720" anchor="ctr">
            <a:noAutofit/>
          </a:bodyPr>
          <a:lstStyle>
            <a:lvl1pPr indent="0" algn="r">
              <a:lnSpc>
                <a:spcPct val="100000"/>
              </a:lnSpc>
              <a:buNone/>
              <a:defRPr b="0" lang="fr-FR" sz="1200" spc="-1" strike="noStrike">
                <a:solidFill>
                  <a:srgbClr val="8b8b8b"/>
                </a:solidFill>
                <a:latin typeface="Calibri"/>
              </a:defRPr>
            </a:lvl1pPr>
          </a:lstStyle>
          <a:p>
            <a:pPr indent="0" algn="r">
              <a:lnSpc>
                <a:spcPct val="100000"/>
              </a:lnSpc>
              <a:buNone/>
            </a:pPr>
            <a:fld id="{DD6ACB26-FF9F-4877-A819-7F0C7E2B0002}" type="slidenum">
              <a:rPr b="0" lang="fr-FR" sz="1200" spc="-1" strike="noStrike">
                <a:solidFill>
                  <a:srgbClr val="8b8b8b"/>
                </a:solidFill>
                <a:latin typeface="Calibri"/>
              </a:rPr>
              <a:t>&lt;numéro&gt;</a:t>
            </a:fld>
            <a:endParaRPr b="0" lang="fr-FR" sz="1200" spc="-1" strike="noStrike">
              <a:solidFill>
                <a:srgbClr val="000000"/>
              </a:solidFill>
              <a:latin typeface="Times New Roman"/>
            </a:endParaRPr>
          </a:p>
        </p:txBody>
      </p:sp>
      <p:sp>
        <p:nvSpPr>
          <p:cNvPr id="86" name="PlaceHolder 5"/>
          <p:cNvSpPr>
            <a:spLocks noGrp="1"/>
          </p:cNvSpPr>
          <p:nvPr>
            <p:ph type="body"/>
          </p:nvPr>
        </p:nvSpPr>
        <p:spPr>
          <a:xfrm>
            <a:off x="609480" y="1604520"/>
            <a:ext cx="1097352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Calibri"/>
              </a:rPr>
              <a:t>Cliquez pour éditer le format du plan de texte</a:t>
            </a:r>
            <a:endParaRPr b="0" lang="fr-FR"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Calibri"/>
              </a:rPr>
              <a:t>Second niveau de plan</a:t>
            </a:r>
            <a:endParaRPr b="0" lang="fr-FR"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Calibri"/>
              </a:rPr>
              <a:t>Troisième niveau de plan</a:t>
            </a:r>
            <a:endParaRPr b="0" lang="fr-FR"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Calibri"/>
              </a:rPr>
              <a:t>Quatrième niveau de plan</a:t>
            </a:r>
            <a:endParaRPr b="0" lang="fr-FR"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Cinquième niveau de plan</a:t>
            </a:r>
            <a:endParaRPr b="0" lang="fr-FR"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Sixième niveau de plan</a:t>
            </a:r>
            <a:endParaRPr b="0" lang="fr-FR"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Calibri"/>
              </a:rPr>
              <a:t>Septième niveau de plan</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hyperlink" Target="https://github.com/dragonlost/NAFABox"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jpeg"/><Relationship Id="rId4" Type="http://schemas.openxmlformats.org/officeDocument/2006/relationships/hyperlink" Target="https://als-app.org/" TargetMode="External"/><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9.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2.png"/><Relationship Id="rId3" Type="http://schemas.openxmlformats.org/officeDocument/2006/relationships/hyperlink" Target="https://documentation.ostserver.fr/fr/index.html"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12.pn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devDucks/astroarch" TargetMode="External"/><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devDucks/astroarch" TargetMode="External"/><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hyperlink" Target="https://github.com/dragonlost/NAFABox-hardware" TargetMode="External"/><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hyperlink" Target="https://github.com/TomyCesaille/poto-siril" TargetMode="External"/><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lab.com/free-astro/siril" TargetMode="External"/><Relationship Id="rId3" Type="http://schemas.openxmlformats.org/officeDocument/2006/relationships/hyperlink" Target="https://siril.org/" TargetMode="External"/><Relationship Id="rId4" Type="http://schemas.openxmlformats.org/officeDocument/2006/relationships/image" Target="../media/image25.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lab.com/free-astro/siril" TargetMode="External"/><Relationship Id="rId3" Type="http://schemas.openxmlformats.org/officeDocument/2006/relationships/hyperlink" Target="https://siril.org/" TargetMode="External"/><Relationship Id="rId4" Type="http://schemas.openxmlformats.org/officeDocument/2006/relationships/image" Target="../media/image25.png"/><Relationship Id="rId5" Type="http://schemas.openxmlformats.org/officeDocument/2006/relationships/image" Target="../media/image26.jpeg"/><Relationship Id="rId6"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7.emf"/><Relationship Id="rId3" Type="http://schemas.openxmlformats.org/officeDocument/2006/relationships/image" Target="../media/image28.emf"/><Relationship Id="rId4" Type="http://schemas.openxmlformats.org/officeDocument/2006/relationships/hyperlink" Target="https://github.com/polvinc/HEMY" TargetMode="External"/><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ap-i.net/skychart/" TargetMode="External"/><Relationship Id="rId3" Type="http://schemas.openxmlformats.org/officeDocument/2006/relationships/hyperlink" Target="https://github.com/pchev/skychart" TargetMode="External"/><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9.jpeg"/><Relationship Id="rId3" Type="http://schemas.openxmlformats.org/officeDocument/2006/relationships/hyperlink" Target="https://www.ap-i.net/skychart/" TargetMode="External"/><Relationship Id="rId4" Type="http://schemas.openxmlformats.org/officeDocument/2006/relationships/hyperlink" Target="https://github.com/pchev/skychart" TargetMode="External"/><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dgedgedge/AstraDIY" TargetMode="External"/><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0.jpeg"/><Relationship Id="rId3" Type="http://schemas.openxmlformats.org/officeDocument/2006/relationships/hyperlink" Target="https://oshwlab.com/pololamag/astronstep"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1.jpeg"/><Relationship Id="rId3" Type="http://schemas.openxmlformats.org/officeDocument/2006/relationships/hyperlink" Target="https://oshwlab.com/pololamag/astralim" TargetMode="External"/><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ap-i.net/ccdciel/" TargetMode="External"/><Relationship Id="rId3" Type="http://schemas.openxmlformats.org/officeDocument/2006/relationships/hyperlink" Target="https://github.com/pchev/ccdciel" TargetMode="External"/><Relationship Id="rId4" Type="http://schemas.openxmlformats.org/officeDocument/2006/relationships/image" Target="../media/image32.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ap-i.net/ccdciel/" TargetMode="External"/><Relationship Id="rId3" Type="http://schemas.openxmlformats.org/officeDocument/2006/relationships/hyperlink" Target="https://github.com/pchev/ccdciel" TargetMode="External"/><Relationship Id="rId4" Type="http://schemas.openxmlformats.org/officeDocument/2006/relationships/image" Target="../media/image32.png"/><Relationship Id="rId5" Type="http://schemas.openxmlformats.org/officeDocument/2006/relationships/image" Target="../media/image33.jpe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OpenPHDGuiding/phd2" TargetMode="External"/><Relationship Id="rId3" Type="http://schemas.openxmlformats.org/officeDocument/2006/relationships/hyperlink" Target="https://openphdguiding.org/" TargetMode="External"/><Relationship Id="rId4" Type="http://schemas.openxmlformats.org/officeDocument/2006/relationships/image" Target="../media/image34.png"/><Relationship Id="rId5" Type="http://schemas.openxmlformats.org/officeDocument/2006/relationships/image" Target="../media/image35.jpeg"/><Relationship Id="rId6"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printables.com/model/501591-crayford-focuser-reducer-110" TargetMode="External"/><Relationship Id="rId3" Type="http://schemas.openxmlformats.org/officeDocument/2006/relationships/image" Target="../media/image36.jpe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charleslemaire0/TeenAstro" TargetMode="External"/><Relationship Id="rId3" Type="http://schemas.openxmlformats.org/officeDocument/2006/relationships/hyperlink" Target="https://groups.io/g/TeenAstro/wiki" TargetMode="External"/><Relationship Id="rId4" Type="http://schemas.openxmlformats.org/officeDocument/2006/relationships/image" Target="../media/image37.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charleslemaire0/TeenAstro" TargetMode="External"/><Relationship Id="rId3" Type="http://schemas.openxmlformats.org/officeDocument/2006/relationships/hyperlink" Target="https://groups.io/g/TeenAstro/wiki" TargetMode="External"/><Relationship Id="rId4" Type="http://schemas.openxmlformats.org/officeDocument/2006/relationships/image" Target="../media/image37.pn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0.jpeg"/><Relationship Id="rId3" Type="http://schemas.openxmlformats.org/officeDocument/2006/relationships/hyperlink" Target="https://www.thingiverse.com/thing:6605148" TargetMode="External"/><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openastroproject.org/oacapture/" TargetMode="External"/><Relationship Id="rId3" Type="http://schemas.openxmlformats.org/officeDocument/2006/relationships/hyperlink" Target="https://github.com/openastroproject/openastro" TargetMode="External"/><Relationship Id="rId4" Type="http://schemas.openxmlformats.org/officeDocument/2006/relationships/image" Target="../media/image41.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www.openastroproject.org/oacapture/" TargetMode="External"/><Relationship Id="rId3" Type="http://schemas.openxmlformats.org/officeDocument/2006/relationships/hyperlink" Target="https://github.com/openastroproject/openastro" TargetMode="External"/><Relationship Id="rId4" Type="http://schemas.openxmlformats.org/officeDocument/2006/relationships/image" Target="../media/image41.png"/><Relationship Id="rId5" Type="http://schemas.openxmlformats.org/officeDocument/2006/relationships/image" Target="../media/image42.jpeg"/><Relationship Id="rId6"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GreatAttractor/stackistry/" TargetMode="External"/><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GreatAttractor/stackistry/" TargetMode="External"/><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GreatAttractor/imppg/" TargetMode="External"/><Relationship Id="rId3" Type="http://schemas.openxmlformats.org/officeDocument/2006/relationships/image" Target="../media/image45.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GreatAttractor/imppg/" TargetMode="External"/><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GreatAttractor/imppg/" TargetMode="External"/><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hyperlink" Target="https://www.youtube.com/@AstroMaker94" TargetMode="External"/><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6.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59880" y="372960"/>
            <a:ext cx="10500120" cy="2387160"/>
          </a:xfrm>
          <a:prstGeom prst="rect">
            <a:avLst/>
          </a:prstGeom>
          <a:noFill/>
          <a:ln w="0">
            <a:noFill/>
          </a:ln>
        </p:spPr>
        <p:txBody>
          <a:bodyPr lIns="91440" rIns="91440" tIns="45720" bIns="45720" anchor="ctr">
            <a:normAutofit/>
          </a:bodyPr>
          <a:p>
            <a:pPr indent="0" algn="ctr">
              <a:lnSpc>
                <a:spcPct val="90000"/>
              </a:lnSpc>
              <a:buNone/>
            </a:pPr>
            <a:r>
              <a:rPr b="1" lang="fr-FR" sz="4800" spc="-1" strike="noStrike">
                <a:solidFill>
                  <a:srgbClr val="ffffff"/>
                </a:solidFill>
                <a:latin typeface="Kristen ITC"/>
              </a:rPr>
              <a:t>Le Monde Open Source Français</a:t>
            </a:r>
            <a:br>
              <a:rPr sz="4800"/>
            </a:br>
            <a:r>
              <a:rPr b="1" lang="fr-FR" sz="4800" spc="-1" strike="noStrike">
                <a:solidFill>
                  <a:srgbClr val="ffffff"/>
                </a:solidFill>
                <a:latin typeface="Kristen ITC"/>
              </a:rPr>
              <a:t>Pour l’astronomie amateur</a:t>
            </a:r>
            <a:endParaRPr b="0" lang="fr-FR" sz="4800" spc="-1" strike="noStrike">
              <a:solidFill>
                <a:srgbClr val="000000"/>
              </a:solidFill>
              <a:latin typeface="Calibri"/>
            </a:endParaRPr>
          </a:p>
        </p:txBody>
      </p:sp>
      <p:sp>
        <p:nvSpPr>
          <p:cNvPr id="124" name=""/>
          <p:cNvSpPr txBox="1"/>
          <p:nvPr/>
        </p:nvSpPr>
        <p:spPr>
          <a:xfrm>
            <a:off x="9936720" y="6021720"/>
            <a:ext cx="2016000" cy="602280"/>
          </a:xfrm>
          <a:prstGeom prst="rect">
            <a:avLst/>
          </a:prstGeom>
          <a:noFill/>
          <a:ln w="0">
            <a:noFill/>
          </a:ln>
        </p:spPr>
        <p:txBody>
          <a:bodyPr lIns="90000" rIns="90000" tIns="45000" bIns="45000" anchor="t">
            <a:noAutofit/>
          </a:bodyPr>
          <a:p>
            <a:r>
              <a:rPr b="0" lang="fr-FR" sz="1800" spc="-1" strike="noStrike" u="sng">
                <a:solidFill>
                  <a:srgbClr val="ffffff"/>
                </a:solidFill>
                <a:uFillTx/>
                <a:latin typeface="Arial"/>
              </a:rPr>
              <a:t>Présentateur :</a:t>
            </a:r>
            <a:endParaRPr b="0" lang="fr-FR" sz="1800" spc="-1" strike="noStrike">
              <a:solidFill>
                <a:srgbClr val="ffffff"/>
              </a:solidFill>
              <a:latin typeface="Arial"/>
            </a:endParaRPr>
          </a:p>
          <a:p>
            <a:r>
              <a:rPr b="0" lang="fr-FR" sz="1800" spc="-1" strike="noStrike">
                <a:solidFill>
                  <a:srgbClr val="ffffff"/>
                </a:solidFill>
                <a:latin typeface="Arial"/>
              </a:rPr>
              <a:t>Sébastien Durand</a:t>
            </a:r>
            <a:endParaRPr b="0" lang="fr-FR" sz="1800" spc="-1" strike="noStrike">
              <a:solidFill>
                <a:srgbClr val="ffffff"/>
              </a:solidFill>
              <a:latin typeface="Arial"/>
            </a:endParaRPr>
          </a:p>
        </p:txBody>
      </p:sp>
      <p:pic>
        <p:nvPicPr>
          <p:cNvPr id="125" name="" descr=""/>
          <p:cNvPicPr/>
          <p:nvPr/>
        </p:nvPicPr>
        <p:blipFill>
          <a:blip r:embed="rId2"/>
          <a:srcRect l="0" t="0" r="0" b="24646"/>
          <a:stretch/>
        </p:blipFill>
        <p:spPr>
          <a:xfrm>
            <a:off x="2710440" y="2952000"/>
            <a:ext cx="2185560" cy="2159640"/>
          </a:xfrm>
          <a:prstGeom prst="rect">
            <a:avLst/>
          </a:prstGeom>
          <a:ln w="0">
            <a:noFill/>
          </a:ln>
        </p:spPr>
      </p:pic>
      <p:pic>
        <p:nvPicPr>
          <p:cNvPr id="126" name="" descr=""/>
          <p:cNvPicPr/>
          <p:nvPr/>
        </p:nvPicPr>
        <p:blipFill>
          <a:blip r:embed="rId3"/>
          <a:stretch/>
        </p:blipFill>
        <p:spPr>
          <a:xfrm>
            <a:off x="6480000" y="3024000"/>
            <a:ext cx="2736000" cy="2875320"/>
          </a:xfrm>
          <a:prstGeom prst="rect">
            <a:avLst/>
          </a:prstGeom>
          <a:ln w="0">
            <a:noFill/>
          </a:ln>
        </p:spPr>
      </p:pic>
      <p:sp>
        <p:nvSpPr>
          <p:cNvPr id="127" name=""/>
          <p:cNvSpPr txBox="1"/>
          <p:nvPr/>
        </p:nvSpPr>
        <p:spPr>
          <a:xfrm>
            <a:off x="2664000" y="5111640"/>
            <a:ext cx="2664000" cy="1008000"/>
          </a:xfrm>
          <a:prstGeom prst="rect">
            <a:avLst/>
          </a:prstGeom>
          <a:noFill/>
          <a:ln w="0">
            <a:noFill/>
          </a:ln>
        </p:spPr>
        <p:txBody>
          <a:bodyPr lIns="90000" rIns="90000" tIns="45000" bIns="45000" anchor="t">
            <a:noAutofit/>
          </a:bodyPr>
          <a:p>
            <a:r>
              <a:rPr b="1" lang="fr-FR" sz="2800" spc="-1" strike="noStrike">
                <a:solidFill>
                  <a:srgbClr val="04ae24"/>
                </a:solidFill>
                <a:latin typeface="Arial"/>
              </a:rPr>
              <a:t>open source</a:t>
            </a:r>
            <a:endParaRPr b="0" lang="fr-FR"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NAFABox</a:t>
            </a:r>
            <a:endParaRPr b="0" lang="fr-FR" sz="4000" spc="-1" strike="noStrike">
              <a:solidFill>
                <a:srgbClr val="000000"/>
              </a:solidFill>
              <a:latin typeface="Calibri"/>
            </a:endParaRPr>
          </a:p>
        </p:txBody>
      </p:sp>
      <p:sp>
        <p:nvSpPr>
          <p:cNvPr id="159"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pic>
        <p:nvPicPr>
          <p:cNvPr id="160" name="" descr=""/>
          <p:cNvPicPr/>
          <p:nvPr/>
        </p:nvPicPr>
        <p:blipFill>
          <a:blip r:embed="rId2"/>
          <a:stretch/>
        </p:blipFill>
        <p:spPr>
          <a:xfrm>
            <a:off x="9792000" y="2108880"/>
            <a:ext cx="1419120" cy="1419120"/>
          </a:xfrm>
          <a:prstGeom prst="rect">
            <a:avLst/>
          </a:prstGeom>
          <a:ln w="0">
            <a:noFill/>
          </a:ln>
        </p:spPr>
      </p:pic>
      <p:sp>
        <p:nvSpPr>
          <p:cNvPr id="161" name=""/>
          <p:cNvSpPr txBox="1"/>
          <p:nvPr/>
        </p:nvSpPr>
        <p:spPr>
          <a:xfrm>
            <a:off x="1080000" y="2016000"/>
            <a:ext cx="7200000" cy="3888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initié en 2017.</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Projet Software destiné à simplifier l’installation, sur une machine vierge sur Ubuntu, une multitude de logiciels et d’outils dédié à la pratique de l’AstroPhoto.</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Projet ayant aussi pour but de promouvoir les logiciels pour l’astronomie amateur en les rendant plus accessibles.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Version 4.0 compatible avec la 22.04LTS. Version 4.1 en préparation avec une meilleur intégration d’ALS et le passage à la 24.04LTS.</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 </a:t>
            </a:r>
            <a:endParaRPr b="0" lang="fr-FR" sz="1800" spc="-1" strike="noStrike">
              <a:solidFill>
                <a:srgbClr val="ffffff"/>
              </a:solidFill>
              <a:latin typeface="Arial"/>
            </a:endParaRPr>
          </a:p>
        </p:txBody>
      </p:sp>
      <p:sp>
        <p:nvSpPr>
          <p:cNvPr id="162"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10 Contributeurs</a:t>
            </a:r>
            <a:endParaRPr b="0" lang="fr-FR" sz="1800" spc="-1" strike="noStrike">
              <a:solidFill>
                <a:srgbClr val="ffffff"/>
              </a:solidFill>
              <a:latin typeface="Arial"/>
            </a:endParaRPr>
          </a:p>
        </p:txBody>
      </p:sp>
      <p:sp>
        <p:nvSpPr>
          <p:cNvPr id="163"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2016</a:t>
            </a:r>
            <a:endParaRPr b="0" lang="fr-FR" sz="1800" spc="-1" strike="noStrike">
              <a:solidFill>
                <a:srgbClr val="ffffff"/>
              </a:solidFill>
              <a:latin typeface="Arial"/>
            </a:endParaRPr>
          </a:p>
        </p:txBody>
      </p:sp>
      <p:sp>
        <p:nvSpPr>
          <p:cNvPr id="164" name=""/>
          <p:cNvSpPr txBox="1"/>
          <p:nvPr/>
        </p:nvSpPr>
        <p:spPr>
          <a:xfrm>
            <a:off x="5256000" y="5805720"/>
            <a:ext cx="6192000" cy="602280"/>
          </a:xfrm>
          <a:prstGeom prst="rect">
            <a:avLst/>
          </a:prstGeom>
          <a:noFill/>
          <a:ln w="0">
            <a:noFill/>
          </a:ln>
        </p:spPr>
        <p:txBody>
          <a:bodyPr lIns="90000" rIns="90000" tIns="45000" bIns="45000" anchor="t">
            <a:noAutofit/>
          </a:bodyPr>
          <a:p>
            <a:r>
              <a:rPr b="0" lang="fr-FR" sz="1800" spc="-1" strike="noStrike" u="sng">
                <a:solidFill>
                  <a:srgbClr val="ffffff"/>
                </a:solidFill>
                <a:uFillTx/>
                <a:latin typeface="Arial"/>
              </a:rPr>
              <a:t>Nouvelle adresse </a:t>
            </a:r>
            <a:r>
              <a:rPr b="0" lang="fr-FR" sz="1800" spc="-1" strike="noStrike">
                <a:solidFill>
                  <a:srgbClr val="ffffff"/>
                </a:solidFill>
                <a:latin typeface="Arial"/>
              </a:rPr>
              <a:t>: </a:t>
            </a:r>
            <a:r>
              <a:rPr b="0" lang="fr-FR" sz="1800" spc="-1" strike="noStrike" u="sng">
                <a:solidFill>
                  <a:srgbClr val="ffffff"/>
                </a:solidFill>
                <a:uFillTx/>
                <a:latin typeface="Arial"/>
                <a:hlinkClick r:id="rId3"/>
              </a:rPr>
              <a:t>https://github.com/dragonlost/NAFABox</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165"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Astro Live Stacker (ALS)</a:t>
            </a:r>
            <a:endParaRPr b="0" lang="fr-FR" sz="4000" spc="-1" strike="noStrike">
              <a:solidFill>
                <a:srgbClr val="000000"/>
              </a:solidFill>
              <a:latin typeface="Calibri"/>
            </a:endParaRPr>
          </a:p>
        </p:txBody>
      </p:sp>
      <p:pic>
        <p:nvPicPr>
          <p:cNvPr id="167" name="" descr=""/>
          <p:cNvPicPr/>
          <p:nvPr/>
        </p:nvPicPr>
        <p:blipFill>
          <a:blip r:embed="rId2"/>
          <a:stretch/>
        </p:blipFill>
        <p:spPr>
          <a:xfrm>
            <a:off x="9672120" y="2016000"/>
            <a:ext cx="1559880" cy="1559880"/>
          </a:xfrm>
          <a:prstGeom prst="rect">
            <a:avLst/>
          </a:prstGeom>
          <a:ln w="0">
            <a:noFill/>
          </a:ln>
        </p:spPr>
      </p:pic>
      <p:sp>
        <p:nvSpPr>
          <p:cNvPr id="168"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169"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2019</a:t>
            </a:r>
            <a:endParaRPr b="0" lang="fr-FR" sz="1800" spc="-1" strike="noStrike">
              <a:solidFill>
                <a:srgbClr val="ffffff"/>
              </a:solidFill>
              <a:latin typeface="Arial"/>
            </a:endParaRPr>
          </a:p>
        </p:txBody>
      </p:sp>
      <p:sp>
        <p:nvSpPr>
          <p:cNvPr id="170"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7 Contributeurs</a:t>
            </a:r>
            <a:endParaRPr b="0" lang="fr-FR" sz="1800" spc="-1" strike="noStrike">
              <a:solidFill>
                <a:srgbClr val="ffffff"/>
              </a:solidFill>
              <a:latin typeface="Arial"/>
            </a:endParaRPr>
          </a:p>
        </p:txBody>
      </p:sp>
      <p:pic>
        <p:nvPicPr>
          <p:cNvPr id="171" name="" descr=""/>
          <p:cNvPicPr/>
          <p:nvPr/>
        </p:nvPicPr>
        <p:blipFill>
          <a:blip r:embed="rId3"/>
          <a:stretch/>
        </p:blipFill>
        <p:spPr>
          <a:xfrm>
            <a:off x="9740520" y="4320000"/>
            <a:ext cx="1419480" cy="1419480"/>
          </a:xfrm>
          <a:prstGeom prst="rect">
            <a:avLst/>
          </a:prstGeom>
          <a:ln w="0">
            <a:noFill/>
          </a:ln>
        </p:spPr>
      </p:pic>
      <p:sp>
        <p:nvSpPr>
          <p:cNvPr id="172" name=""/>
          <p:cNvSpPr txBox="1"/>
          <p:nvPr/>
        </p:nvSpPr>
        <p:spPr>
          <a:xfrm>
            <a:off x="864000" y="1606320"/>
            <a:ext cx="7272000" cy="41857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Application de Live Stacking : </a:t>
            </a:r>
            <a:r>
              <a:rPr b="0" lang="fr-FR" sz="1800" spc="-1" strike="noStrike">
                <a:solidFill>
                  <a:srgbClr val="ffffff"/>
                </a:solidFill>
                <a:latin typeface="Arial"/>
                <a:hlinkClick r:id="rId4"/>
              </a:rPr>
              <a:t>https://als-app.org/</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Surveille l'arrivée de nouvelles brutes dans un dossier particulier du système.</a:t>
            </a:r>
            <a:endParaRPr b="0" lang="fr-FR" sz="1800" spc="-1" strike="noStrike">
              <a:solidFill>
                <a:srgbClr val="ffffff"/>
              </a:solidFill>
              <a:latin typeface="Arial"/>
            </a:endParaRPr>
          </a:p>
          <a:p>
            <a:r>
              <a:rPr b="0" lang="fr-FR" sz="1800" spc="-1" strike="noStrike">
                <a:solidFill>
                  <a:srgbClr val="ffffff"/>
                </a:solidFill>
                <a:latin typeface="Arial"/>
              </a:rPr>
              <a:t>Aligne et empile (par moyenne ou somme) toutes les images et présente le résultat sur écran et via un serveur Web intégré.</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Propose les fonctionnalités suivantes : </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Navigation dans l'image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Auto-stretch paramétrable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Réglage des niveaux Noir - Mid - Blanc</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Balance RVB</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Plateformes disponibles : PC sous GNU/Linux ou Windows, Mac sur processeur Intel, Raspberry Pi</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Astro Live Stacker (ALS)</a:t>
            </a:r>
            <a:endParaRPr b="0" lang="fr-FR" sz="4000" spc="-1" strike="noStrike">
              <a:solidFill>
                <a:srgbClr val="000000"/>
              </a:solidFill>
              <a:latin typeface="Calibri"/>
            </a:endParaRPr>
          </a:p>
        </p:txBody>
      </p:sp>
      <p:pic>
        <p:nvPicPr>
          <p:cNvPr id="174" name="" descr=""/>
          <p:cNvPicPr/>
          <p:nvPr/>
        </p:nvPicPr>
        <p:blipFill>
          <a:blip r:embed="rId2"/>
          <a:stretch/>
        </p:blipFill>
        <p:spPr>
          <a:xfrm>
            <a:off x="9672120" y="2016000"/>
            <a:ext cx="1559880" cy="1559880"/>
          </a:xfrm>
          <a:prstGeom prst="rect">
            <a:avLst/>
          </a:prstGeom>
          <a:ln w="0">
            <a:noFill/>
          </a:ln>
        </p:spPr>
      </p:pic>
      <p:sp>
        <p:nvSpPr>
          <p:cNvPr id="175"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176"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2019</a:t>
            </a:r>
            <a:endParaRPr b="0" lang="fr-FR" sz="1800" spc="-1" strike="noStrike">
              <a:solidFill>
                <a:srgbClr val="ffffff"/>
              </a:solidFill>
              <a:latin typeface="Arial"/>
            </a:endParaRPr>
          </a:p>
        </p:txBody>
      </p:sp>
      <p:sp>
        <p:nvSpPr>
          <p:cNvPr id="177"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7 Contributeurs</a:t>
            </a:r>
            <a:endParaRPr b="0" lang="fr-FR" sz="1800" spc="-1" strike="noStrike">
              <a:solidFill>
                <a:srgbClr val="ffffff"/>
              </a:solidFill>
              <a:latin typeface="Arial"/>
            </a:endParaRPr>
          </a:p>
        </p:txBody>
      </p:sp>
      <p:pic>
        <p:nvPicPr>
          <p:cNvPr id="178" name="" descr=""/>
          <p:cNvPicPr/>
          <p:nvPr/>
        </p:nvPicPr>
        <p:blipFill>
          <a:blip r:embed="rId3"/>
          <a:stretch/>
        </p:blipFill>
        <p:spPr>
          <a:xfrm>
            <a:off x="9740520" y="4320000"/>
            <a:ext cx="1419480" cy="1419480"/>
          </a:xfrm>
          <a:prstGeom prst="rect">
            <a:avLst/>
          </a:prstGeom>
          <a:ln w="0">
            <a:noFill/>
          </a:ln>
        </p:spPr>
      </p:pic>
      <p:pic>
        <p:nvPicPr>
          <p:cNvPr id="179" name="" descr=""/>
          <p:cNvPicPr/>
          <p:nvPr/>
        </p:nvPicPr>
        <p:blipFill>
          <a:blip r:embed="rId4"/>
          <a:stretch/>
        </p:blipFill>
        <p:spPr>
          <a:xfrm>
            <a:off x="720000" y="1703880"/>
            <a:ext cx="8341560" cy="43441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8377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OST – Observatoire sans tête</a:t>
            </a:r>
            <a:endParaRPr b="0" lang="fr-FR" sz="4000" spc="-1" strike="noStrike">
              <a:solidFill>
                <a:srgbClr val="000000"/>
              </a:solidFill>
              <a:latin typeface="Calibri"/>
            </a:endParaRPr>
          </a:p>
        </p:txBody>
      </p:sp>
      <p:pic>
        <p:nvPicPr>
          <p:cNvPr id="181" name="" descr=""/>
          <p:cNvPicPr/>
          <p:nvPr/>
        </p:nvPicPr>
        <p:blipFill>
          <a:blip r:embed="rId2"/>
          <a:stretch/>
        </p:blipFill>
        <p:spPr>
          <a:xfrm>
            <a:off x="9795600" y="1944000"/>
            <a:ext cx="1580400" cy="1580400"/>
          </a:xfrm>
          <a:prstGeom prst="rect">
            <a:avLst/>
          </a:prstGeom>
          <a:ln w="0">
            <a:noFill/>
          </a:ln>
        </p:spPr>
      </p:pic>
      <p:sp>
        <p:nvSpPr>
          <p:cNvPr id="182"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183"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2022</a:t>
            </a:r>
            <a:endParaRPr b="0" lang="fr-FR" sz="1800" spc="-1" strike="noStrike">
              <a:solidFill>
                <a:srgbClr val="ffffff"/>
              </a:solidFill>
              <a:latin typeface="Arial"/>
            </a:endParaRPr>
          </a:p>
        </p:txBody>
      </p:sp>
      <p:sp>
        <p:nvSpPr>
          <p:cNvPr id="184"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 Contributeurs</a:t>
            </a:r>
            <a:endParaRPr b="0" lang="fr-FR" sz="1800" spc="-1" strike="noStrike">
              <a:solidFill>
                <a:srgbClr val="ffffff"/>
              </a:solidFill>
              <a:latin typeface="Arial"/>
            </a:endParaRPr>
          </a:p>
        </p:txBody>
      </p:sp>
      <p:sp>
        <p:nvSpPr>
          <p:cNvPr id="185" name=""/>
          <p:cNvSpPr txBox="1"/>
          <p:nvPr/>
        </p:nvSpPr>
        <p:spPr>
          <a:xfrm>
            <a:off x="864000" y="2664000"/>
            <a:ext cx="6696000" cy="2736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OST est un petit serveur de gestion et de contrôle à distance d’une session d’astrophotographie.</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Sa conception modulaire permet de choisir et de personnaliser les fonctions que l’on souhaite piloter.</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le but recherché : un serveur autonome qu’on peut contrôler à distance.</a:t>
            </a:r>
            <a:endParaRPr b="0" lang="fr-FR" sz="1800" spc="-1" strike="noStrike">
              <a:solidFill>
                <a:srgbClr val="ffffff"/>
              </a:solidFill>
              <a:latin typeface="Arial"/>
            </a:endParaRPr>
          </a:p>
        </p:txBody>
      </p:sp>
      <p:sp>
        <p:nvSpPr>
          <p:cNvPr id="186" name=""/>
          <p:cNvSpPr txBox="1"/>
          <p:nvPr/>
        </p:nvSpPr>
        <p:spPr>
          <a:xfrm>
            <a:off x="6696000" y="5616000"/>
            <a:ext cx="48654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https://documentation.ostserver.fr/fr/index.html</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8377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OST – Observatoire sans tête</a:t>
            </a:r>
            <a:endParaRPr b="0" lang="fr-FR" sz="4000" spc="-1" strike="noStrike">
              <a:solidFill>
                <a:srgbClr val="000000"/>
              </a:solidFill>
              <a:latin typeface="Calibri"/>
            </a:endParaRPr>
          </a:p>
        </p:txBody>
      </p:sp>
      <p:pic>
        <p:nvPicPr>
          <p:cNvPr id="188" name="" descr=""/>
          <p:cNvPicPr/>
          <p:nvPr/>
        </p:nvPicPr>
        <p:blipFill>
          <a:blip r:embed="rId2"/>
          <a:stretch/>
        </p:blipFill>
        <p:spPr>
          <a:xfrm>
            <a:off x="10224000" y="288000"/>
            <a:ext cx="1580400" cy="1580400"/>
          </a:xfrm>
          <a:prstGeom prst="rect">
            <a:avLst/>
          </a:prstGeom>
          <a:ln w="0">
            <a:noFill/>
          </a:ln>
        </p:spPr>
      </p:pic>
      <p:pic>
        <p:nvPicPr>
          <p:cNvPr id="189" name="" descr=""/>
          <p:cNvPicPr/>
          <p:nvPr/>
        </p:nvPicPr>
        <p:blipFill>
          <a:blip r:embed="rId3"/>
          <a:stretch/>
        </p:blipFill>
        <p:spPr>
          <a:xfrm>
            <a:off x="178920" y="2160000"/>
            <a:ext cx="2485080" cy="3123000"/>
          </a:xfrm>
          <a:prstGeom prst="rect">
            <a:avLst/>
          </a:prstGeom>
          <a:ln w="0">
            <a:noFill/>
          </a:ln>
        </p:spPr>
      </p:pic>
      <p:pic>
        <p:nvPicPr>
          <p:cNvPr id="190" name="" descr=""/>
          <p:cNvPicPr/>
          <p:nvPr/>
        </p:nvPicPr>
        <p:blipFill>
          <a:blip r:embed="rId4"/>
          <a:stretch/>
        </p:blipFill>
        <p:spPr>
          <a:xfrm>
            <a:off x="2736000" y="2160000"/>
            <a:ext cx="2304000" cy="3037320"/>
          </a:xfrm>
          <a:prstGeom prst="rect">
            <a:avLst/>
          </a:prstGeom>
          <a:ln w="0">
            <a:noFill/>
          </a:ln>
        </p:spPr>
      </p:pic>
      <p:pic>
        <p:nvPicPr>
          <p:cNvPr id="191" name="" descr=""/>
          <p:cNvPicPr/>
          <p:nvPr/>
        </p:nvPicPr>
        <p:blipFill>
          <a:blip r:embed="rId5"/>
          <a:stretch/>
        </p:blipFill>
        <p:spPr>
          <a:xfrm>
            <a:off x="5249520" y="2180520"/>
            <a:ext cx="2310480" cy="3651480"/>
          </a:xfrm>
          <a:prstGeom prst="rect">
            <a:avLst/>
          </a:prstGeom>
          <a:ln w="0">
            <a:noFill/>
          </a:ln>
        </p:spPr>
      </p:pic>
      <p:pic>
        <p:nvPicPr>
          <p:cNvPr id="192" name="" descr=""/>
          <p:cNvPicPr/>
          <p:nvPr/>
        </p:nvPicPr>
        <p:blipFill>
          <a:blip r:embed="rId6"/>
          <a:stretch/>
        </p:blipFill>
        <p:spPr>
          <a:xfrm>
            <a:off x="7776000" y="2180520"/>
            <a:ext cx="4023360" cy="3219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AstroArch</a:t>
            </a:r>
            <a:endParaRPr b="0" lang="fr-FR" sz="4000" spc="-1" strike="noStrike">
              <a:solidFill>
                <a:srgbClr val="000000"/>
              </a:solidFill>
              <a:latin typeface="Calibri"/>
            </a:endParaRPr>
          </a:p>
        </p:txBody>
      </p:sp>
      <p:sp>
        <p:nvSpPr>
          <p:cNvPr id="194" name=""/>
          <p:cNvSpPr txBox="1"/>
          <p:nvPr/>
        </p:nvSpPr>
        <p:spPr>
          <a:xfrm>
            <a:off x="7527960" y="5773320"/>
            <a:ext cx="406404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https://github.com/devDucks/astroarch</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195" name=""/>
          <p:cNvSpPr txBox="1"/>
          <p:nvPr/>
        </p:nvSpPr>
        <p:spPr>
          <a:xfrm>
            <a:off x="875880" y="2175120"/>
            <a:ext cx="7548120" cy="36738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Il s'agit d'une distribution 64bits basé sur ArchLinux ARM  et KDE pour raspberry 4 et 5. Le raspberry peut être utilisé aussi bien dans un observatoire nomade avec sa faible consommation d'énergie et la possibilité de se connecter au pi à distance (vnc). </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 </a:t>
            </a:r>
            <a:r>
              <a:rPr b="0" lang="fr-FR" sz="1800" spc="-1" strike="noStrike">
                <a:solidFill>
                  <a:srgbClr val="ffffff"/>
                </a:solidFill>
                <a:latin typeface="Arial"/>
              </a:rPr>
              <a:t>L'OS est facile à installer, rapide et très stable. Il comporte d'origine la suite de logiciel Kstars / Ekos / Indi ainsi qu’un petit logiciel "astromonitor" pour sauvegarder et restaurer la config de Kstars/Ekos/Indi, Phd2 et AstroDMX.</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La prochaine version apportera une meilleure expérience utilisateur avec plus d'outils GUI pour paramétrer AstroArch.</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196"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MIT</a:t>
            </a:r>
            <a:endParaRPr b="0" lang="fr-FR" sz="1800" spc="-1" strike="noStrike">
              <a:solidFill>
                <a:srgbClr val="ffffff"/>
              </a:solidFill>
              <a:latin typeface="Arial"/>
            </a:endParaRPr>
          </a:p>
        </p:txBody>
      </p:sp>
      <p:sp>
        <p:nvSpPr>
          <p:cNvPr id="197"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198" name="" descr=""/>
          <p:cNvPicPr/>
          <p:nvPr/>
        </p:nvPicPr>
        <p:blipFill>
          <a:blip r:embed="rId3"/>
          <a:stretch/>
        </p:blipFill>
        <p:spPr>
          <a:xfrm>
            <a:off x="9720000" y="1944000"/>
            <a:ext cx="1584000" cy="1584000"/>
          </a:xfrm>
          <a:prstGeom prst="rect">
            <a:avLst/>
          </a:prstGeom>
          <a:ln w="0">
            <a:noFill/>
          </a:ln>
        </p:spPr>
      </p:pic>
      <p:sp>
        <p:nvSpPr>
          <p:cNvPr id="199"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2022</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AstroArch</a:t>
            </a:r>
            <a:endParaRPr b="0" lang="fr-FR" sz="4000" spc="-1" strike="noStrike">
              <a:solidFill>
                <a:srgbClr val="000000"/>
              </a:solidFill>
              <a:latin typeface="Calibri"/>
            </a:endParaRPr>
          </a:p>
        </p:txBody>
      </p:sp>
      <p:sp>
        <p:nvSpPr>
          <p:cNvPr id="201" name=""/>
          <p:cNvSpPr txBox="1"/>
          <p:nvPr/>
        </p:nvSpPr>
        <p:spPr>
          <a:xfrm>
            <a:off x="7887960" y="6264000"/>
            <a:ext cx="406404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https://github.com/devDucks/astroarch</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202"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MIT</a:t>
            </a:r>
            <a:endParaRPr b="0" lang="fr-FR" sz="1800" spc="-1" strike="noStrike">
              <a:solidFill>
                <a:srgbClr val="ffffff"/>
              </a:solidFill>
              <a:latin typeface="Arial"/>
            </a:endParaRPr>
          </a:p>
        </p:txBody>
      </p:sp>
      <p:sp>
        <p:nvSpPr>
          <p:cNvPr id="203"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204" name="" descr=""/>
          <p:cNvPicPr/>
          <p:nvPr/>
        </p:nvPicPr>
        <p:blipFill>
          <a:blip r:embed="rId3"/>
          <a:stretch/>
        </p:blipFill>
        <p:spPr>
          <a:xfrm>
            <a:off x="9720000" y="1944000"/>
            <a:ext cx="1584000" cy="1584000"/>
          </a:xfrm>
          <a:prstGeom prst="rect">
            <a:avLst/>
          </a:prstGeom>
          <a:ln w="0">
            <a:noFill/>
          </a:ln>
        </p:spPr>
      </p:pic>
      <p:sp>
        <p:nvSpPr>
          <p:cNvPr id="205"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2022</a:t>
            </a:r>
            <a:endParaRPr b="0" lang="fr-FR" sz="1800" spc="-1" strike="noStrike">
              <a:solidFill>
                <a:srgbClr val="ffffff"/>
              </a:solidFill>
              <a:latin typeface="Arial"/>
            </a:endParaRPr>
          </a:p>
        </p:txBody>
      </p:sp>
      <p:pic>
        <p:nvPicPr>
          <p:cNvPr id="206" name="" descr=""/>
          <p:cNvPicPr/>
          <p:nvPr/>
        </p:nvPicPr>
        <p:blipFill>
          <a:blip r:embed="rId4"/>
          <a:stretch/>
        </p:blipFill>
        <p:spPr>
          <a:xfrm>
            <a:off x="838080" y="1548360"/>
            <a:ext cx="8127360" cy="4571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NAFABox Hardware</a:t>
            </a:r>
            <a:endParaRPr b="0" lang="fr-FR" sz="4000" spc="-1" strike="noStrike">
              <a:solidFill>
                <a:srgbClr val="000000"/>
              </a:solidFill>
              <a:latin typeface="Calibri"/>
            </a:endParaRPr>
          </a:p>
        </p:txBody>
      </p:sp>
      <p:sp>
        <p:nvSpPr>
          <p:cNvPr id="208"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GPL-2.0</a:t>
            </a:r>
            <a:endParaRPr b="0" lang="fr-FR" sz="1800" spc="-1" strike="noStrike">
              <a:solidFill>
                <a:srgbClr val="ffffff"/>
              </a:solidFill>
              <a:latin typeface="Arial"/>
            </a:endParaRPr>
          </a:p>
        </p:txBody>
      </p:sp>
      <p:sp>
        <p:nvSpPr>
          <p:cNvPr id="209"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2018</a:t>
            </a:r>
            <a:endParaRPr b="0" lang="fr-FR" sz="1800" spc="-1" strike="noStrike">
              <a:solidFill>
                <a:srgbClr val="ffffff"/>
              </a:solidFill>
              <a:latin typeface="Arial"/>
            </a:endParaRPr>
          </a:p>
        </p:txBody>
      </p:sp>
      <p:pic>
        <p:nvPicPr>
          <p:cNvPr id="210" name="" descr=""/>
          <p:cNvPicPr/>
          <p:nvPr/>
        </p:nvPicPr>
        <p:blipFill>
          <a:blip r:embed="rId2"/>
          <a:stretch/>
        </p:blipFill>
        <p:spPr>
          <a:xfrm>
            <a:off x="9792000" y="2108880"/>
            <a:ext cx="1419120" cy="1419120"/>
          </a:xfrm>
          <a:prstGeom prst="rect">
            <a:avLst/>
          </a:prstGeom>
          <a:ln w="0">
            <a:noFill/>
          </a:ln>
        </p:spPr>
      </p:pic>
      <p:sp>
        <p:nvSpPr>
          <p:cNvPr id="211"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 Contributeurs</a:t>
            </a:r>
            <a:endParaRPr b="0" lang="fr-FR" sz="1800" spc="-1" strike="noStrike">
              <a:solidFill>
                <a:srgbClr val="ffffff"/>
              </a:solidFill>
              <a:latin typeface="Arial"/>
            </a:endParaRPr>
          </a:p>
        </p:txBody>
      </p:sp>
      <p:sp>
        <p:nvSpPr>
          <p:cNvPr id="212" name=""/>
          <p:cNvSpPr txBox="1"/>
          <p:nvPr/>
        </p:nvSpPr>
        <p:spPr>
          <a:xfrm>
            <a:off x="936000" y="2160000"/>
            <a:ext cx="6536160" cy="3929760"/>
          </a:xfrm>
          <a:prstGeom prst="rect">
            <a:avLst/>
          </a:prstGeom>
          <a:noFill/>
          <a:ln w="0">
            <a:noFill/>
          </a:ln>
        </p:spPr>
        <p:txBody>
          <a:bodyPr lIns="90000" rIns="90000" tIns="45000" bIns="45000" anchor="t">
            <a:noAutofit/>
          </a:bodyPr>
          <a:p>
            <a:r>
              <a:rPr b="0" lang="fr-FR" sz="1800" spc="-1" strike="noStrike">
                <a:solidFill>
                  <a:srgbClr val="ffffff"/>
                </a:solidFill>
                <a:latin typeface="Arial"/>
              </a:rPr>
              <a:t>Le but de ce projet, est de pouvoir proposer à tous des cartes électroniques plugables sur une carte Raspberry Pi (ou carte avec connecteur 40pins compatible) dédié aux astronomes amateurs.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Il existe 4 cartes qui se stacke :</a:t>
            </a:r>
            <a:endParaRPr b="0" lang="fr-FR" sz="1800" spc="-1" strike="noStrike">
              <a:solidFill>
                <a:srgbClr val="ffffff"/>
              </a:solidFill>
              <a:latin typeface="Arial"/>
            </a:endParaRPr>
          </a:p>
          <a:p>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Une carte dédié à refroidir le raspberry et à garder l’heure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Une carte dédié à la répartition d’alimentation et l’alimentation du raspberry</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Une carte pour contrôler un focuser et contrôler la répartition de l’alimentation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Une carte pour piloter 2 résistances chauffantes et connecter un GPS</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213" name=""/>
          <p:cNvSpPr txBox="1"/>
          <p:nvPr/>
        </p:nvSpPr>
        <p:spPr>
          <a:xfrm>
            <a:off x="6552000" y="6192000"/>
            <a:ext cx="519012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https://github.com/dragonlost/NAFABox-hardware</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NAFABox Hardware</a:t>
            </a:r>
            <a:endParaRPr b="0" lang="fr-FR" sz="4000" spc="-1" strike="noStrike">
              <a:solidFill>
                <a:srgbClr val="000000"/>
              </a:solidFill>
              <a:latin typeface="Calibri"/>
            </a:endParaRPr>
          </a:p>
        </p:txBody>
      </p:sp>
      <p:sp>
        <p:nvSpPr>
          <p:cNvPr id="215"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16"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17"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Hardware</a:t>
            </a:r>
            <a:endParaRPr b="0" lang="fr-FR" sz="1800" spc="-1" strike="noStrike">
              <a:solidFill>
                <a:srgbClr val="ffffff"/>
              </a:solidFill>
              <a:latin typeface="Arial"/>
            </a:endParaRPr>
          </a:p>
          <a:p>
            <a:r>
              <a:rPr b="0" lang="fr-FR" sz="1800" spc="-1" strike="noStrike">
                <a:solidFill>
                  <a:srgbClr val="ffffff"/>
                </a:solidFill>
                <a:latin typeface="Arial"/>
              </a:rPr>
              <a:t>Initié en 2018</a:t>
            </a:r>
            <a:endParaRPr b="0" lang="fr-FR" sz="1800" spc="-1" strike="noStrike">
              <a:solidFill>
                <a:srgbClr val="ffffff"/>
              </a:solidFill>
              <a:latin typeface="Arial"/>
            </a:endParaRPr>
          </a:p>
        </p:txBody>
      </p:sp>
      <p:pic>
        <p:nvPicPr>
          <p:cNvPr id="218" name="" descr=""/>
          <p:cNvPicPr/>
          <p:nvPr/>
        </p:nvPicPr>
        <p:blipFill>
          <a:blip r:embed="rId2"/>
          <a:stretch/>
        </p:blipFill>
        <p:spPr>
          <a:xfrm>
            <a:off x="9792000" y="2108880"/>
            <a:ext cx="1419120" cy="1419120"/>
          </a:xfrm>
          <a:prstGeom prst="rect">
            <a:avLst/>
          </a:prstGeom>
          <a:ln w="0">
            <a:noFill/>
          </a:ln>
        </p:spPr>
      </p:pic>
      <p:sp>
        <p:nvSpPr>
          <p:cNvPr id="219"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 Contributeurs</a:t>
            </a:r>
            <a:endParaRPr b="0" lang="fr-FR" sz="1800" spc="-1" strike="noStrike">
              <a:solidFill>
                <a:srgbClr val="ffffff"/>
              </a:solidFill>
              <a:latin typeface="Arial"/>
            </a:endParaRPr>
          </a:p>
        </p:txBody>
      </p:sp>
      <p:pic>
        <p:nvPicPr>
          <p:cNvPr id="220" name="" descr=""/>
          <p:cNvPicPr/>
          <p:nvPr/>
        </p:nvPicPr>
        <p:blipFill>
          <a:blip r:embed="rId3"/>
          <a:stretch/>
        </p:blipFill>
        <p:spPr>
          <a:xfrm>
            <a:off x="1184760" y="1493640"/>
            <a:ext cx="2487240" cy="2322360"/>
          </a:xfrm>
          <a:prstGeom prst="rect">
            <a:avLst/>
          </a:prstGeom>
          <a:ln w="0">
            <a:noFill/>
          </a:ln>
        </p:spPr>
      </p:pic>
      <p:pic>
        <p:nvPicPr>
          <p:cNvPr id="221" name="" descr=""/>
          <p:cNvPicPr/>
          <p:nvPr/>
        </p:nvPicPr>
        <p:blipFill>
          <a:blip r:embed="rId4"/>
          <a:srcRect l="12777" t="6614" r="13941" b="4409"/>
          <a:stretch/>
        </p:blipFill>
        <p:spPr>
          <a:xfrm>
            <a:off x="4824000" y="1482480"/>
            <a:ext cx="2736000" cy="2333520"/>
          </a:xfrm>
          <a:prstGeom prst="rect">
            <a:avLst/>
          </a:prstGeom>
          <a:ln w="0">
            <a:noFill/>
          </a:ln>
        </p:spPr>
      </p:pic>
      <p:pic>
        <p:nvPicPr>
          <p:cNvPr id="222" name="" descr=""/>
          <p:cNvPicPr/>
          <p:nvPr/>
        </p:nvPicPr>
        <p:blipFill>
          <a:blip r:embed="rId5"/>
          <a:srcRect l="7098" t="6614" r="8263" b="0"/>
          <a:stretch/>
        </p:blipFill>
        <p:spPr>
          <a:xfrm>
            <a:off x="792000" y="3960000"/>
            <a:ext cx="3312000" cy="2444040"/>
          </a:xfrm>
          <a:prstGeom prst="rect">
            <a:avLst/>
          </a:prstGeom>
          <a:ln w="0">
            <a:noFill/>
          </a:ln>
        </p:spPr>
      </p:pic>
      <p:pic>
        <p:nvPicPr>
          <p:cNvPr id="223" name="" descr=""/>
          <p:cNvPicPr/>
          <p:nvPr/>
        </p:nvPicPr>
        <p:blipFill>
          <a:blip r:embed="rId6"/>
          <a:srcRect l="11406" t="11403" r="8250" b="4599"/>
          <a:stretch/>
        </p:blipFill>
        <p:spPr>
          <a:xfrm>
            <a:off x="4392000" y="3889080"/>
            <a:ext cx="3672000" cy="2518920"/>
          </a:xfrm>
          <a:prstGeom prst="rect">
            <a:avLst/>
          </a:prstGeom>
          <a:ln w="0">
            <a:noFill/>
          </a:ln>
        </p:spPr>
      </p:pic>
      <p:sp>
        <p:nvSpPr>
          <p:cNvPr id="224"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Poto-Siril</a:t>
            </a:r>
            <a:endParaRPr b="0" lang="fr-FR" sz="4000" spc="-1" strike="noStrike">
              <a:solidFill>
                <a:srgbClr val="000000"/>
              </a:solidFill>
              <a:latin typeface="Calibri"/>
            </a:endParaRPr>
          </a:p>
        </p:txBody>
      </p:sp>
      <p:pic>
        <p:nvPicPr>
          <p:cNvPr id="226" name="" descr=""/>
          <p:cNvPicPr/>
          <p:nvPr/>
        </p:nvPicPr>
        <p:blipFill>
          <a:blip r:embed="rId2"/>
          <a:stretch/>
        </p:blipFill>
        <p:spPr>
          <a:xfrm>
            <a:off x="9734040" y="2016000"/>
            <a:ext cx="1569960" cy="1584000"/>
          </a:xfrm>
          <a:prstGeom prst="rect">
            <a:avLst/>
          </a:prstGeom>
          <a:ln w="0">
            <a:noFill/>
          </a:ln>
        </p:spPr>
      </p:pic>
      <p:sp>
        <p:nvSpPr>
          <p:cNvPr id="227"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28"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29"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2024</a:t>
            </a:r>
            <a:endParaRPr b="0" lang="fr-FR" sz="1800" spc="-1" strike="noStrike">
              <a:solidFill>
                <a:srgbClr val="ffffff"/>
              </a:solidFill>
              <a:latin typeface="Arial"/>
            </a:endParaRPr>
          </a:p>
        </p:txBody>
      </p:sp>
      <p:pic>
        <p:nvPicPr>
          <p:cNvPr id="230" name="" descr=""/>
          <p:cNvPicPr/>
          <p:nvPr/>
        </p:nvPicPr>
        <p:blipFill>
          <a:blip r:embed="rId3"/>
          <a:stretch/>
        </p:blipFill>
        <p:spPr>
          <a:xfrm>
            <a:off x="5400000" y="1099080"/>
            <a:ext cx="4048920" cy="5020920"/>
          </a:xfrm>
          <a:prstGeom prst="rect">
            <a:avLst/>
          </a:prstGeom>
          <a:ln w="0">
            <a:noFill/>
          </a:ln>
        </p:spPr>
      </p:pic>
      <p:sp>
        <p:nvSpPr>
          <p:cNvPr id="231" name=""/>
          <p:cNvSpPr txBox="1"/>
          <p:nvPr/>
        </p:nvSpPr>
        <p:spPr>
          <a:xfrm>
            <a:off x="648000" y="1774080"/>
            <a:ext cx="4464000" cy="45619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C’est un outil qui automatise le traitement d’images d’astrophotographie via Siril. </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Il importe directement les fichiers d’une session ZWO ASIAIR, cherche automatiquement les fichiers de calibration et pré-traite chaque couche de l’image composite (L, R, G, B) en utilisant VOS scripts Siril. </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Cela simplifie grandement l’étape de pré-traitement pour les images du ciel profond en supprimant les manipulations répétitives.</a:t>
            </a:r>
            <a:endParaRPr b="0" lang="fr-FR" sz="1800" spc="-1" strike="noStrike">
              <a:solidFill>
                <a:srgbClr val="ffffff"/>
              </a:solidFill>
              <a:latin typeface="Arial"/>
            </a:endParaRPr>
          </a:p>
        </p:txBody>
      </p:sp>
      <p:sp>
        <p:nvSpPr>
          <p:cNvPr id="232" name=""/>
          <p:cNvSpPr txBox="1"/>
          <p:nvPr/>
        </p:nvSpPr>
        <p:spPr>
          <a:xfrm>
            <a:off x="7552440" y="6264000"/>
            <a:ext cx="432756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4"/>
              </a:rPr>
              <a:t>https://github.com/TomyCesaille/poto-siril</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233"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1 Contributeur</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 concept de l’open source (code source ouvert) :</a:t>
            </a:r>
            <a:endParaRPr b="0" lang="fr-FR" sz="4000" spc="-1" strike="noStrike">
              <a:solidFill>
                <a:srgbClr val="000000"/>
              </a:solidFill>
              <a:latin typeface="Calibri"/>
            </a:endParaRPr>
          </a:p>
        </p:txBody>
      </p:sp>
      <p:sp>
        <p:nvSpPr>
          <p:cNvPr id="129" name="PlaceHolder 2"/>
          <p:cNvSpPr>
            <a:spLocks noGrp="1"/>
          </p:cNvSpPr>
          <p:nvPr>
            <p:ph/>
          </p:nvPr>
        </p:nvSpPr>
        <p:spPr>
          <a:xfrm>
            <a:off x="838080" y="1825560"/>
            <a:ext cx="10516320" cy="4350960"/>
          </a:xfrm>
          <a:prstGeom prst="rect">
            <a:avLst/>
          </a:prstGeom>
          <a:noFill/>
          <a:ln w="0">
            <a:noFill/>
          </a:ln>
        </p:spPr>
        <p:txBody>
          <a:bodyPr lIns="91440" rIns="91440" tIns="45720" bIns="45720" anchor="t">
            <a:normAutofit fontScale="98192"/>
          </a:bodyPr>
          <a:p>
            <a:pPr indent="0">
              <a:lnSpc>
                <a:spcPct val="90000"/>
              </a:lnSpc>
              <a:spcBef>
                <a:spcPts val="1001"/>
              </a:spcBef>
              <a:buNone/>
              <a:tabLst>
                <a:tab algn="l" pos="0"/>
              </a:tabLst>
            </a:pPr>
            <a:r>
              <a:rPr b="0" lang="fr-FR" sz="2800" spc="-1" strike="noStrike">
                <a:solidFill>
                  <a:srgbClr val="ffffff"/>
                </a:solidFill>
                <a:latin typeface="Calibri"/>
              </a:rPr>
              <a:t>Code englobé par une licence qui respecte les critères de l’open source initiative :</a:t>
            </a:r>
            <a:endParaRPr b="0" lang="fr-FR" sz="2800" spc="-1" strike="noStrike">
              <a:solidFill>
                <a:srgbClr val="000000"/>
              </a:solidFill>
              <a:latin typeface="Calibri"/>
            </a:endParaRPr>
          </a:p>
          <a:p>
            <a:pPr marL="216000" indent="-216000">
              <a:lnSpc>
                <a:spcPct val="90000"/>
              </a:lnSpc>
              <a:spcBef>
                <a:spcPts val="1417"/>
              </a:spcBef>
              <a:buClr>
                <a:srgbClr val="ffffff"/>
              </a:buClr>
              <a:buSzPct val="45000"/>
              <a:buFont typeface="Wingdings" charset="2"/>
              <a:buChar char=""/>
              <a:tabLst>
                <a:tab algn="l" pos="0"/>
              </a:tabLst>
            </a:pPr>
            <a:r>
              <a:rPr b="0" lang="fr-FR" sz="2400" spc="-1" strike="noStrike">
                <a:solidFill>
                  <a:srgbClr val="ffffff"/>
                </a:solidFill>
                <a:latin typeface="Calibri"/>
              </a:rPr>
              <a:t>Libre distribution</a:t>
            </a:r>
            <a:endParaRPr b="0" lang="fr-FR" sz="2400" spc="-1" strike="noStrike">
              <a:solidFill>
                <a:srgbClr val="000000"/>
              </a:solidFill>
              <a:latin typeface="Calibri"/>
            </a:endParaRPr>
          </a:p>
          <a:p>
            <a:pPr marL="216000" indent="-216000">
              <a:lnSpc>
                <a:spcPct val="90000"/>
              </a:lnSpc>
              <a:spcBef>
                <a:spcPts val="1417"/>
              </a:spcBef>
              <a:buClr>
                <a:srgbClr val="ffffff"/>
              </a:buClr>
              <a:buSzPct val="45000"/>
              <a:buFont typeface="Wingdings" charset="2"/>
              <a:buChar char=""/>
              <a:tabLst>
                <a:tab algn="l" pos="0"/>
              </a:tabLst>
            </a:pPr>
            <a:r>
              <a:rPr b="0" lang="fr-FR" sz="2400" spc="-1" strike="noStrike">
                <a:solidFill>
                  <a:srgbClr val="ffffff"/>
                </a:solidFill>
                <a:latin typeface="Calibri"/>
              </a:rPr>
              <a:t>Accès au code source</a:t>
            </a:r>
            <a:endParaRPr b="0" lang="fr-FR" sz="2400" spc="-1" strike="noStrike">
              <a:solidFill>
                <a:srgbClr val="000000"/>
              </a:solidFill>
              <a:latin typeface="Calibri"/>
            </a:endParaRPr>
          </a:p>
          <a:p>
            <a:pPr marL="216000" indent="-216000">
              <a:lnSpc>
                <a:spcPct val="90000"/>
              </a:lnSpc>
              <a:spcBef>
                <a:spcPts val="1417"/>
              </a:spcBef>
              <a:buClr>
                <a:srgbClr val="ffffff"/>
              </a:buClr>
              <a:buSzPct val="45000"/>
              <a:buFont typeface="Wingdings" charset="2"/>
              <a:buChar char=""/>
              <a:tabLst>
                <a:tab algn="l" pos="0"/>
              </a:tabLst>
            </a:pPr>
            <a:r>
              <a:rPr b="0" lang="fr-FR" sz="2400" spc="-1" strike="noStrike">
                <a:solidFill>
                  <a:srgbClr val="ffffff"/>
                </a:solidFill>
                <a:latin typeface="Calibri"/>
              </a:rPr>
              <a:t>Création de version alternative (fork)</a:t>
            </a:r>
            <a:endParaRPr b="0" lang="fr-FR" sz="2400" spc="-1" strike="noStrike">
              <a:solidFill>
                <a:srgbClr val="000000"/>
              </a:solidFill>
              <a:latin typeface="Calibri"/>
            </a:endParaRPr>
          </a:p>
          <a:p>
            <a:pPr indent="0">
              <a:lnSpc>
                <a:spcPct val="90000"/>
              </a:lnSpc>
              <a:spcBef>
                <a:spcPts val="1417"/>
              </a:spcBef>
              <a:buNone/>
              <a:tabLst>
                <a:tab algn="l" pos="0"/>
              </a:tabLst>
            </a:pPr>
            <a:endParaRPr b="0" lang="fr-FR" sz="2400" spc="-1" strike="noStrike">
              <a:solidFill>
                <a:srgbClr val="000000"/>
              </a:solidFill>
              <a:latin typeface="Calibri"/>
            </a:endParaRPr>
          </a:p>
          <a:p>
            <a:pPr indent="0">
              <a:lnSpc>
                <a:spcPct val="90000"/>
              </a:lnSpc>
              <a:spcBef>
                <a:spcPts val="1001"/>
              </a:spcBef>
              <a:buNone/>
              <a:tabLst>
                <a:tab algn="l" pos="0"/>
              </a:tabLst>
            </a:pPr>
            <a:r>
              <a:rPr b="0" lang="fr-FR" sz="2800" spc="-1" strike="noStrike" u="sng">
                <a:solidFill>
                  <a:srgbClr val="ffffff"/>
                </a:solidFill>
                <a:uFillTx/>
                <a:latin typeface="Calibri"/>
              </a:rPr>
              <a:t>Attention</a:t>
            </a:r>
            <a:r>
              <a:rPr b="0" lang="fr-FR" sz="2800" spc="-1" strike="noStrike">
                <a:solidFill>
                  <a:srgbClr val="ffffff"/>
                </a:solidFill>
                <a:latin typeface="Calibri"/>
              </a:rPr>
              <a:t> : Open Source ≠ Gratuit ≠ freeware</a:t>
            </a:r>
            <a:endParaRPr b="0" lang="fr-FR" sz="2800" spc="-1" strike="noStrike">
              <a:solidFill>
                <a:srgbClr val="000000"/>
              </a:solidFill>
              <a:latin typeface="Calibri"/>
            </a:endParaRPr>
          </a:p>
          <a:p>
            <a:pPr indent="0">
              <a:lnSpc>
                <a:spcPct val="90000"/>
              </a:lnSpc>
              <a:spcBef>
                <a:spcPts val="1001"/>
              </a:spcBef>
              <a:buNone/>
              <a:tabLst>
                <a:tab algn="l" pos="0"/>
              </a:tabLst>
            </a:pPr>
            <a:endParaRPr b="0" lang="fr-FR" sz="2800" spc="-1" strike="noStrike">
              <a:solidFill>
                <a:srgbClr val="000000"/>
              </a:solidFill>
              <a:latin typeface="Calibri"/>
            </a:endParaRPr>
          </a:p>
          <a:p>
            <a:pPr indent="0">
              <a:lnSpc>
                <a:spcPct val="90000"/>
              </a:lnSpc>
              <a:spcBef>
                <a:spcPts val="1001"/>
              </a:spcBef>
              <a:buNone/>
              <a:tabLst>
                <a:tab algn="l" pos="0"/>
              </a:tabLst>
            </a:pPr>
            <a:r>
              <a:rPr b="0" lang="fr-FR" sz="2800" spc="-1" strike="noStrike">
                <a:solidFill>
                  <a:srgbClr val="ffffff"/>
                </a:solidFill>
                <a:latin typeface="Calibri"/>
              </a:rPr>
              <a:t>Open Source ne veut pas qu’il y a une totale liberté !</a:t>
            </a:r>
            <a:endParaRPr b="0" lang="fr-FR"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Siril</a:t>
            </a:r>
            <a:endParaRPr b="0" lang="fr-FR" sz="4000" spc="-1" strike="noStrike">
              <a:solidFill>
                <a:srgbClr val="000000"/>
              </a:solidFill>
              <a:latin typeface="Calibri"/>
            </a:endParaRPr>
          </a:p>
        </p:txBody>
      </p:sp>
      <p:sp>
        <p:nvSpPr>
          <p:cNvPr id="235" name=""/>
          <p:cNvSpPr txBox="1"/>
          <p:nvPr/>
        </p:nvSpPr>
        <p:spPr>
          <a:xfrm>
            <a:off x="8352000" y="5845320"/>
            <a:ext cx="3353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https://gitlab.com/free-astro/siril</a:t>
            </a:r>
            <a:endParaRPr b="0" lang="fr-FR" sz="1800" spc="-1" strike="noStrike">
              <a:solidFill>
                <a:srgbClr val="ffffff"/>
              </a:solidFill>
              <a:latin typeface="Arial"/>
            </a:endParaRPr>
          </a:p>
          <a:p>
            <a:r>
              <a:rPr b="0" lang="fr-FR" sz="1800" spc="-1" strike="noStrike">
                <a:solidFill>
                  <a:srgbClr val="ffffff"/>
                </a:solidFill>
                <a:latin typeface="Arial"/>
                <a:hlinkClick r:id="rId3"/>
              </a:rPr>
              <a:t>https://siril.org/</a:t>
            </a:r>
            <a:endParaRPr b="0" lang="fr-FR" sz="1800" spc="-1" strike="noStrike">
              <a:solidFill>
                <a:srgbClr val="ffffff"/>
              </a:solidFill>
              <a:latin typeface="Arial"/>
            </a:endParaRPr>
          </a:p>
          <a:p>
            <a:endParaRPr b="0" lang="fr-FR" sz="1800" spc="-1" strike="noStrike">
              <a:solidFill>
                <a:srgbClr val="ffffff"/>
              </a:solidFill>
              <a:latin typeface="Arial"/>
            </a:endParaRPr>
          </a:p>
        </p:txBody>
      </p:sp>
      <p:pic>
        <p:nvPicPr>
          <p:cNvPr id="236" name="" descr=""/>
          <p:cNvPicPr/>
          <p:nvPr/>
        </p:nvPicPr>
        <p:blipFill>
          <a:blip r:embed="rId4"/>
          <a:stretch/>
        </p:blipFill>
        <p:spPr>
          <a:xfrm>
            <a:off x="9720000" y="2083680"/>
            <a:ext cx="1516320" cy="1516320"/>
          </a:xfrm>
          <a:prstGeom prst="rect">
            <a:avLst/>
          </a:prstGeom>
          <a:ln w="0">
            <a:noFill/>
          </a:ln>
        </p:spPr>
      </p:pic>
      <p:sp>
        <p:nvSpPr>
          <p:cNvPr id="237"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38" name=""/>
          <p:cNvSpPr txBox="1"/>
          <p:nvPr/>
        </p:nvSpPr>
        <p:spPr>
          <a:xfrm>
            <a:off x="936000" y="1944000"/>
            <a:ext cx="7416000" cy="2394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Siril est un outil de traitement d’images astronomiques.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Il est spécialement conçu pour la réduction du bruit et l’amélioration du rapport signal/bruit d’une image issue de plusieurs captures, comme l’exige l’astronomie.</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Siril peut aligner automatiquement ou manuellement, empiler et améliorer des images provenant de différents formats de fichiers, même des fichiers de séquences d’images (films et fichiers SER).</a:t>
            </a:r>
            <a:endParaRPr b="0" lang="fr-FR" sz="1800" spc="-1" strike="noStrike">
              <a:solidFill>
                <a:srgbClr val="ffffff"/>
              </a:solidFill>
              <a:latin typeface="Arial"/>
            </a:endParaRPr>
          </a:p>
        </p:txBody>
      </p:sp>
      <p:sp>
        <p:nvSpPr>
          <p:cNvPr id="239" name=""/>
          <p:cNvSpPr txBox="1"/>
          <p:nvPr/>
        </p:nvSpPr>
        <p:spPr>
          <a:xfrm>
            <a:off x="9576000" y="3816000"/>
            <a:ext cx="2376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a:p>
            <a:r>
              <a:rPr b="0" lang="fr-FR" sz="1800" spc="-1" strike="noStrike">
                <a:solidFill>
                  <a:srgbClr val="ffffff"/>
                </a:solidFill>
                <a:latin typeface="Arial"/>
              </a:rPr>
              <a:t>Principaux</a:t>
            </a:r>
            <a:endParaRPr b="0" lang="fr-FR" sz="1800" spc="-1" strike="noStrike">
              <a:solidFill>
                <a:srgbClr val="ffffff"/>
              </a:solidFill>
              <a:latin typeface="Arial"/>
            </a:endParaRPr>
          </a:p>
          <a:p>
            <a:r>
              <a:rPr b="0" lang="fr-FR" sz="1800" spc="-1" strike="noStrike">
                <a:solidFill>
                  <a:srgbClr val="ffffff"/>
                </a:solidFill>
                <a:latin typeface="Arial"/>
              </a:rPr>
              <a:t>(+ de 40 sinon)</a:t>
            </a:r>
            <a:endParaRPr b="0" lang="fr-FR" sz="1800" spc="-1" strike="noStrike">
              <a:solidFill>
                <a:srgbClr val="ffffff"/>
              </a:solidFill>
              <a:latin typeface="Arial"/>
            </a:endParaRPr>
          </a:p>
        </p:txBody>
      </p:sp>
      <p:sp>
        <p:nvSpPr>
          <p:cNvPr id="240" name=""/>
          <p:cNvSpPr txBox="1"/>
          <p:nvPr/>
        </p:nvSpPr>
        <p:spPr>
          <a:xfrm>
            <a:off x="9576000" y="115236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2012 (nouvelle version)</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Siril</a:t>
            </a:r>
            <a:endParaRPr b="0" lang="fr-FR" sz="4000" spc="-1" strike="noStrike">
              <a:solidFill>
                <a:srgbClr val="000000"/>
              </a:solidFill>
              <a:latin typeface="Calibri"/>
            </a:endParaRPr>
          </a:p>
        </p:txBody>
      </p:sp>
      <p:sp>
        <p:nvSpPr>
          <p:cNvPr id="242" name=""/>
          <p:cNvSpPr txBox="1"/>
          <p:nvPr/>
        </p:nvSpPr>
        <p:spPr>
          <a:xfrm>
            <a:off x="8352000" y="5845320"/>
            <a:ext cx="3353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https://gitlab.com/free-astro/siril</a:t>
            </a:r>
            <a:endParaRPr b="0" lang="fr-FR" sz="1800" spc="-1" strike="noStrike">
              <a:solidFill>
                <a:srgbClr val="ffffff"/>
              </a:solidFill>
              <a:latin typeface="Arial"/>
            </a:endParaRPr>
          </a:p>
          <a:p>
            <a:r>
              <a:rPr b="0" lang="fr-FR" sz="1800" spc="-1" strike="noStrike">
                <a:solidFill>
                  <a:srgbClr val="ffffff"/>
                </a:solidFill>
                <a:latin typeface="Arial"/>
                <a:hlinkClick r:id="rId3"/>
              </a:rPr>
              <a:t>https://siril.org/</a:t>
            </a:r>
            <a:endParaRPr b="0" lang="fr-FR" sz="1800" spc="-1" strike="noStrike">
              <a:solidFill>
                <a:srgbClr val="ffffff"/>
              </a:solidFill>
              <a:latin typeface="Arial"/>
            </a:endParaRPr>
          </a:p>
          <a:p>
            <a:endParaRPr b="0" lang="fr-FR" sz="1800" spc="-1" strike="noStrike">
              <a:solidFill>
                <a:srgbClr val="ffffff"/>
              </a:solidFill>
              <a:latin typeface="Arial"/>
            </a:endParaRPr>
          </a:p>
        </p:txBody>
      </p:sp>
      <p:pic>
        <p:nvPicPr>
          <p:cNvPr id="243" name="" descr=""/>
          <p:cNvPicPr/>
          <p:nvPr/>
        </p:nvPicPr>
        <p:blipFill>
          <a:blip r:embed="rId4"/>
          <a:stretch/>
        </p:blipFill>
        <p:spPr>
          <a:xfrm>
            <a:off x="9720000" y="2083680"/>
            <a:ext cx="1516320" cy="1516320"/>
          </a:xfrm>
          <a:prstGeom prst="rect">
            <a:avLst/>
          </a:prstGeom>
          <a:ln w="0">
            <a:noFill/>
          </a:ln>
        </p:spPr>
      </p:pic>
      <p:sp>
        <p:nvSpPr>
          <p:cNvPr id="244"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45"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2012 (nouvelle version)</a:t>
            </a:r>
            <a:endParaRPr b="0" lang="fr-FR" sz="1800" spc="-1" strike="noStrike">
              <a:solidFill>
                <a:srgbClr val="ffffff"/>
              </a:solidFill>
              <a:latin typeface="Arial"/>
            </a:endParaRPr>
          </a:p>
        </p:txBody>
      </p:sp>
      <p:sp>
        <p:nvSpPr>
          <p:cNvPr id="246" name=""/>
          <p:cNvSpPr txBox="1"/>
          <p:nvPr/>
        </p:nvSpPr>
        <p:spPr>
          <a:xfrm>
            <a:off x="9576000" y="3816000"/>
            <a:ext cx="2376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a:p>
            <a:r>
              <a:rPr b="0" lang="fr-FR" sz="1800" spc="-1" strike="noStrike">
                <a:solidFill>
                  <a:srgbClr val="ffffff"/>
                </a:solidFill>
                <a:latin typeface="Arial"/>
              </a:rPr>
              <a:t>Principaux</a:t>
            </a:r>
            <a:endParaRPr b="0" lang="fr-FR" sz="1800" spc="-1" strike="noStrike">
              <a:solidFill>
                <a:srgbClr val="ffffff"/>
              </a:solidFill>
              <a:latin typeface="Arial"/>
            </a:endParaRPr>
          </a:p>
          <a:p>
            <a:r>
              <a:rPr b="0" lang="fr-FR" sz="1800" spc="-1" strike="noStrike">
                <a:solidFill>
                  <a:srgbClr val="ffffff"/>
                </a:solidFill>
                <a:latin typeface="Arial"/>
              </a:rPr>
              <a:t>(+ de 40 sinon)</a:t>
            </a:r>
            <a:endParaRPr b="0" lang="fr-FR" sz="1800" spc="-1" strike="noStrike">
              <a:solidFill>
                <a:srgbClr val="ffffff"/>
              </a:solidFill>
              <a:latin typeface="Arial"/>
            </a:endParaRPr>
          </a:p>
        </p:txBody>
      </p:sp>
      <p:pic>
        <p:nvPicPr>
          <p:cNvPr id="247" name="" descr=""/>
          <p:cNvPicPr/>
          <p:nvPr/>
        </p:nvPicPr>
        <p:blipFill>
          <a:blip r:embed="rId5"/>
          <a:stretch/>
        </p:blipFill>
        <p:spPr>
          <a:xfrm>
            <a:off x="936000" y="1559880"/>
            <a:ext cx="7772760" cy="39841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HEMY</a:t>
            </a:r>
            <a:endParaRPr b="0" lang="fr-FR" sz="4000" spc="-1" strike="noStrike">
              <a:solidFill>
                <a:srgbClr val="000000"/>
              </a:solidFill>
              <a:latin typeface="Calibri"/>
            </a:endParaRPr>
          </a:p>
        </p:txBody>
      </p:sp>
      <p:sp>
        <p:nvSpPr>
          <p:cNvPr id="249"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50"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Hardware</a:t>
            </a:r>
            <a:endParaRPr b="0" lang="fr-FR" sz="1800" spc="-1" strike="noStrike">
              <a:solidFill>
                <a:srgbClr val="ffffff"/>
              </a:solidFill>
              <a:latin typeface="Arial"/>
            </a:endParaRPr>
          </a:p>
          <a:p>
            <a:r>
              <a:rPr b="0" lang="fr-FR" sz="1800" spc="-1" strike="noStrike">
                <a:solidFill>
                  <a:srgbClr val="ffffff"/>
                </a:solidFill>
                <a:latin typeface="Arial"/>
              </a:rPr>
              <a:t>Initié en 2024</a:t>
            </a:r>
            <a:endParaRPr b="0" lang="fr-FR" sz="1800" spc="-1" strike="noStrike">
              <a:solidFill>
                <a:srgbClr val="ffffff"/>
              </a:solidFill>
              <a:latin typeface="Arial"/>
            </a:endParaRPr>
          </a:p>
        </p:txBody>
      </p:sp>
      <p:sp>
        <p:nvSpPr>
          <p:cNvPr id="251" name=""/>
          <p:cNvSpPr txBox="1"/>
          <p:nvPr/>
        </p:nvSpPr>
        <p:spPr>
          <a:xfrm>
            <a:off x="9648000" y="2088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1 Contributeur</a:t>
            </a:r>
            <a:endParaRPr b="0" lang="fr-FR" sz="1800" spc="-1" strike="noStrike">
              <a:solidFill>
                <a:srgbClr val="ffffff"/>
              </a:solidFill>
              <a:latin typeface="Arial"/>
            </a:endParaRPr>
          </a:p>
        </p:txBody>
      </p:sp>
      <p:pic>
        <p:nvPicPr>
          <p:cNvPr id="252" name="" descr=""/>
          <p:cNvPicPr/>
          <p:nvPr/>
        </p:nvPicPr>
        <p:blipFill>
          <a:blip r:embed="rId2"/>
          <a:stretch/>
        </p:blipFill>
        <p:spPr>
          <a:xfrm>
            <a:off x="5472000" y="2016000"/>
            <a:ext cx="3721320" cy="3903480"/>
          </a:xfrm>
          <a:prstGeom prst="rect">
            <a:avLst/>
          </a:prstGeom>
          <a:ln w="0">
            <a:noFill/>
          </a:ln>
        </p:spPr>
      </p:pic>
      <p:pic>
        <p:nvPicPr>
          <p:cNvPr id="253" name="" descr=""/>
          <p:cNvPicPr/>
          <p:nvPr/>
        </p:nvPicPr>
        <p:blipFill>
          <a:blip r:embed="rId3"/>
          <a:srcRect l="0" t="732" r="60112" b="26067"/>
          <a:stretch/>
        </p:blipFill>
        <p:spPr>
          <a:xfrm>
            <a:off x="1128240" y="1584360"/>
            <a:ext cx="4055760" cy="4823640"/>
          </a:xfrm>
          <a:prstGeom prst="rect">
            <a:avLst/>
          </a:prstGeom>
          <a:ln w="0">
            <a:noFill/>
          </a:ln>
        </p:spPr>
      </p:pic>
      <p:sp>
        <p:nvSpPr>
          <p:cNvPr id="254" name=""/>
          <p:cNvSpPr txBox="1"/>
          <p:nvPr/>
        </p:nvSpPr>
        <p:spPr>
          <a:xfrm>
            <a:off x="5544000" y="1584000"/>
            <a:ext cx="3384000" cy="6138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Monture Harmonique</a:t>
            </a:r>
            <a:endParaRPr b="0" lang="fr-FR" sz="1800" spc="-1" strike="noStrike">
              <a:solidFill>
                <a:srgbClr val="ffffff"/>
              </a:solidFill>
              <a:latin typeface="Arial"/>
            </a:endParaRPr>
          </a:p>
        </p:txBody>
      </p:sp>
      <p:sp>
        <p:nvSpPr>
          <p:cNvPr id="255" name=""/>
          <p:cNvSpPr txBox="1"/>
          <p:nvPr/>
        </p:nvSpPr>
        <p:spPr>
          <a:xfrm>
            <a:off x="8327880" y="6192000"/>
            <a:ext cx="348012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4"/>
              </a:rPr>
              <a:t>https://github.com/polvinc/HEMY</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Carte du ciel (skychart)</a:t>
            </a:r>
            <a:endParaRPr b="0" lang="fr-FR" sz="4000" spc="-1" strike="noStrike">
              <a:solidFill>
                <a:srgbClr val="000000"/>
              </a:solidFill>
              <a:latin typeface="Calibri"/>
            </a:endParaRPr>
          </a:p>
        </p:txBody>
      </p:sp>
      <p:sp>
        <p:nvSpPr>
          <p:cNvPr id="257"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a:t>
            </a:r>
            <a:endParaRPr b="0" lang="fr-FR" sz="1800" spc="-1" strike="noStrike">
              <a:solidFill>
                <a:srgbClr val="ffffff"/>
              </a:solidFill>
              <a:latin typeface="Arial"/>
            </a:endParaRPr>
          </a:p>
        </p:txBody>
      </p:sp>
      <p:sp>
        <p:nvSpPr>
          <p:cNvPr id="258"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2002</a:t>
            </a:r>
            <a:endParaRPr b="0" lang="fr-FR" sz="1800" spc="-1" strike="noStrike">
              <a:solidFill>
                <a:srgbClr val="ffffff"/>
              </a:solidFill>
              <a:latin typeface="Arial"/>
            </a:endParaRPr>
          </a:p>
        </p:txBody>
      </p:sp>
      <p:sp>
        <p:nvSpPr>
          <p:cNvPr id="259" name=""/>
          <p:cNvSpPr txBox="1"/>
          <p:nvPr/>
        </p:nvSpPr>
        <p:spPr>
          <a:xfrm>
            <a:off x="838080" y="1606320"/>
            <a:ext cx="6393240" cy="44416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Ce programme permet de dessiner des cartes du ciel d'après les données de nombreux catalogues d'étoiles et de nébuleuses, ainsi que la position des planètes, astéroïdes et comètes.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Il est conçu de façon à pouvoir produire des cartes de tout type selon les besoins particuliers d'une observation.</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Un grand nombre de paramètres permettent de choisir spécifiquement ou automatiquement quels catalogues sont utilisés, la couleur et la dimension des étoiles et nébuleuses, le mode de représentation des planètes, l'affichage de labels et de grilles de coordonnées, la superposition de photographies, les conditions de visibilités, etc.</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Toutes ces possibilités en font un atlas céleste bien plus complet qu'un simple planétarium. </a:t>
            </a:r>
            <a:endParaRPr b="0" lang="fr-FR" sz="1800" spc="-1" strike="noStrike">
              <a:solidFill>
                <a:srgbClr val="ffffff"/>
              </a:solidFill>
              <a:latin typeface="Arial"/>
            </a:endParaRPr>
          </a:p>
        </p:txBody>
      </p:sp>
      <p:sp>
        <p:nvSpPr>
          <p:cNvPr id="260" name=""/>
          <p:cNvSpPr txBox="1"/>
          <p:nvPr/>
        </p:nvSpPr>
        <p:spPr>
          <a:xfrm>
            <a:off x="8064000" y="2741760"/>
            <a:ext cx="3672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https://www.ap-i.net/skychart/</a:t>
            </a:r>
            <a:endParaRPr b="0" lang="fr-FR" sz="1800" spc="-1" strike="noStrike">
              <a:solidFill>
                <a:srgbClr val="ffffff"/>
              </a:solidFill>
              <a:latin typeface="Arial"/>
            </a:endParaRPr>
          </a:p>
          <a:p>
            <a:r>
              <a:rPr b="0" lang="fr-FR" sz="1800" spc="-1" strike="noStrike">
                <a:solidFill>
                  <a:srgbClr val="ffffff"/>
                </a:solidFill>
                <a:latin typeface="Arial"/>
                <a:hlinkClick r:id="rId3"/>
              </a:rPr>
              <a:t>https://github.com/pchev/skychart</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Carte du ciel (skychart)</a:t>
            </a:r>
            <a:endParaRPr b="0" lang="fr-FR" sz="4000" spc="-1" strike="noStrike">
              <a:solidFill>
                <a:srgbClr val="000000"/>
              </a:solidFill>
              <a:latin typeface="Calibri"/>
            </a:endParaRPr>
          </a:p>
        </p:txBody>
      </p:sp>
      <p:sp>
        <p:nvSpPr>
          <p:cNvPr id="262" name=""/>
          <p:cNvSpPr txBox="1"/>
          <p:nvPr/>
        </p:nvSpPr>
        <p:spPr>
          <a:xfrm>
            <a:off x="9936000" y="1008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a:t>
            </a:r>
            <a:endParaRPr b="0" lang="fr-FR" sz="1800" spc="-1" strike="noStrike">
              <a:solidFill>
                <a:srgbClr val="ffffff"/>
              </a:solidFill>
              <a:latin typeface="Arial"/>
            </a:endParaRPr>
          </a:p>
        </p:txBody>
      </p:sp>
      <p:sp>
        <p:nvSpPr>
          <p:cNvPr id="263" name=""/>
          <p:cNvSpPr txBox="1"/>
          <p:nvPr/>
        </p:nvSpPr>
        <p:spPr>
          <a:xfrm>
            <a:off x="9936000" y="151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2002</a:t>
            </a:r>
            <a:endParaRPr b="0" lang="fr-FR" sz="1800" spc="-1" strike="noStrike">
              <a:solidFill>
                <a:srgbClr val="ffffff"/>
              </a:solidFill>
              <a:latin typeface="Arial"/>
            </a:endParaRPr>
          </a:p>
        </p:txBody>
      </p:sp>
      <p:pic>
        <p:nvPicPr>
          <p:cNvPr id="264" name="" descr=""/>
          <p:cNvPicPr/>
          <p:nvPr/>
        </p:nvPicPr>
        <p:blipFill>
          <a:blip r:embed="rId2"/>
          <a:stretch/>
        </p:blipFill>
        <p:spPr>
          <a:xfrm>
            <a:off x="838080" y="1577160"/>
            <a:ext cx="8204040" cy="4614840"/>
          </a:xfrm>
          <a:prstGeom prst="rect">
            <a:avLst/>
          </a:prstGeom>
          <a:ln w="0">
            <a:noFill/>
          </a:ln>
        </p:spPr>
      </p:pic>
      <p:sp>
        <p:nvSpPr>
          <p:cNvPr id="265" name=""/>
          <p:cNvSpPr txBox="1"/>
          <p:nvPr/>
        </p:nvSpPr>
        <p:spPr>
          <a:xfrm>
            <a:off x="9432000" y="2592000"/>
            <a:ext cx="2592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https://www.ap-i.net/skychart/</a:t>
            </a:r>
            <a:endParaRPr b="0" lang="fr-FR" sz="1800" spc="-1" strike="noStrike">
              <a:solidFill>
                <a:srgbClr val="ffffff"/>
              </a:solidFill>
              <a:latin typeface="Arial"/>
            </a:endParaRPr>
          </a:p>
          <a:p>
            <a:r>
              <a:rPr b="0" lang="fr-FR" sz="1800" spc="-1" strike="noStrike">
                <a:solidFill>
                  <a:srgbClr val="ffffff"/>
                </a:solidFill>
                <a:latin typeface="Arial"/>
                <a:hlinkClick r:id="rId4"/>
              </a:rPr>
              <a:t>https://github.com/pchev/skychart</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AstrDIY : AstrAlim + AstrOnStep</a:t>
            </a:r>
            <a:endParaRPr b="0" lang="fr-FR" sz="4000" spc="-1" strike="noStrike">
              <a:solidFill>
                <a:srgbClr val="000000"/>
              </a:solidFill>
              <a:latin typeface="Calibri"/>
            </a:endParaRPr>
          </a:p>
        </p:txBody>
      </p:sp>
      <p:sp>
        <p:nvSpPr>
          <p:cNvPr id="267" name=""/>
          <p:cNvSpPr txBox="1"/>
          <p:nvPr/>
        </p:nvSpPr>
        <p:spPr>
          <a:xfrm>
            <a:off x="864000" y="1512000"/>
            <a:ext cx="7704000" cy="49536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Spécifiquement développé pour simplifier la gestion des aspects électriques lors des séances d'astrophotographie, avec un Raspberry Pi 5 ou 4.</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Alimenté par un unique connecteur d'alimentation 12V DC, elle offre :</a:t>
            </a:r>
            <a:endParaRPr b="0" lang="fr-FR" sz="1800" spc="-1" strike="noStrike">
              <a:solidFill>
                <a:srgbClr val="ffffff"/>
              </a:solidFill>
              <a:latin typeface="Arial"/>
            </a:endParaRPr>
          </a:p>
          <a:p>
            <a:r>
              <a:rPr b="0" lang="fr-FR" sz="1800" spc="-1" strike="noStrike">
                <a:solidFill>
                  <a:srgbClr val="ffffff"/>
                </a:solidFill>
                <a:latin typeface="Arial"/>
              </a:rPr>
              <a:t>des sorties contrôlables pour divers équipements (caméras, chauffages anti-buée, etc.),</a:t>
            </a:r>
            <a:endParaRPr b="0" lang="fr-FR" sz="1800" spc="-1" strike="noStrike">
              <a:solidFill>
                <a:srgbClr val="ffffff"/>
              </a:solidFill>
              <a:latin typeface="Arial"/>
            </a:endParaRPr>
          </a:p>
          <a:p>
            <a:r>
              <a:rPr b="0" lang="fr-FR" sz="1800" spc="-1" strike="noStrike">
                <a:solidFill>
                  <a:srgbClr val="ffffff"/>
                </a:solidFill>
                <a:latin typeface="Arial"/>
              </a:rPr>
              <a:t>des fonctionnalités avancées comme la mesure du courant,</a:t>
            </a:r>
            <a:endParaRPr b="0" lang="fr-FR" sz="1800" spc="-1" strike="noStrike">
              <a:solidFill>
                <a:srgbClr val="ffffff"/>
              </a:solidFill>
              <a:latin typeface="Arial"/>
            </a:endParaRPr>
          </a:p>
          <a:p>
            <a:r>
              <a:rPr b="0" lang="fr-FR" sz="1800" spc="-1" strike="noStrike">
                <a:solidFill>
                  <a:srgbClr val="ffffff"/>
                </a:solidFill>
                <a:latin typeface="Arial"/>
              </a:rPr>
              <a:t>la gestion du point de rosée,</a:t>
            </a:r>
            <a:endParaRPr b="0" lang="fr-FR" sz="1800" spc="-1" strike="noStrike">
              <a:solidFill>
                <a:srgbClr val="ffffff"/>
              </a:solidFill>
              <a:latin typeface="Arial"/>
            </a:endParaRPr>
          </a:p>
          <a:p>
            <a:r>
              <a:rPr b="0" lang="fr-FR" sz="1800" spc="-1" strike="noStrike">
                <a:solidFill>
                  <a:srgbClr val="ffffff"/>
                </a:solidFill>
                <a:latin typeface="Arial"/>
              </a:rPr>
              <a:t>l'intégration d'un module GPS.</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AstrOnStep est un module complémentaire à AstrAlim, conçu pour contrôler les moteurs pas à pas lors des séances d'astrophotographie.</a:t>
            </a:r>
            <a:endParaRPr b="0" lang="fr-FR" sz="1800" spc="-1" strike="noStrike">
              <a:solidFill>
                <a:srgbClr val="ffffff"/>
              </a:solidFill>
              <a:latin typeface="Arial"/>
            </a:endParaRPr>
          </a:p>
          <a:p>
            <a:r>
              <a:rPr b="0" lang="fr-FR" sz="1800" spc="-1" strike="noStrike">
                <a:solidFill>
                  <a:srgbClr val="ffffff"/>
                </a:solidFill>
                <a:latin typeface="Arial"/>
              </a:rPr>
              <a:t>Inspiré par la solution open-source OnStep, AstrOnStep permet de gérer jusqu'à 4 moteurs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Objectif futur d'intégration à des montures équatoriales DIY comme la HEMY.</a:t>
            </a:r>
            <a:endParaRPr b="0" lang="fr-FR" sz="1800" spc="-1" strike="noStrike">
              <a:solidFill>
                <a:srgbClr val="ffffff"/>
              </a:solidFill>
              <a:latin typeface="Arial"/>
            </a:endParaRPr>
          </a:p>
        </p:txBody>
      </p:sp>
      <p:sp>
        <p:nvSpPr>
          <p:cNvPr id="268" name=""/>
          <p:cNvSpPr txBox="1"/>
          <p:nvPr/>
        </p:nvSpPr>
        <p:spPr>
          <a:xfrm>
            <a:off x="8928000" y="1629720"/>
            <a:ext cx="2952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CC BY-SA 3.0</a:t>
            </a:r>
            <a:endParaRPr b="0" lang="fr-FR" sz="1800" spc="-1" strike="noStrike">
              <a:solidFill>
                <a:srgbClr val="ffffff"/>
              </a:solidFill>
              <a:latin typeface="Arial"/>
            </a:endParaRPr>
          </a:p>
          <a:p>
            <a:r>
              <a:rPr b="1" lang="fr-FR" sz="1800" spc="-1" strike="noStrike">
                <a:solidFill>
                  <a:srgbClr val="ffffff"/>
                </a:solidFill>
                <a:latin typeface="Arial"/>
              </a:rPr>
              <a:t>+ GPL-3</a:t>
            </a:r>
            <a:endParaRPr b="0" lang="fr-FR" sz="1800" spc="-1" strike="noStrike">
              <a:solidFill>
                <a:srgbClr val="ffffff"/>
              </a:solidFill>
              <a:latin typeface="Arial"/>
            </a:endParaRPr>
          </a:p>
        </p:txBody>
      </p:sp>
      <p:sp>
        <p:nvSpPr>
          <p:cNvPr id="269" name=""/>
          <p:cNvSpPr txBox="1"/>
          <p:nvPr/>
        </p:nvSpPr>
        <p:spPr>
          <a:xfrm>
            <a:off x="9019440" y="2448000"/>
            <a:ext cx="2860560" cy="3161880"/>
          </a:xfrm>
          <a:prstGeom prst="rect">
            <a:avLst/>
          </a:prstGeom>
          <a:noFill/>
          <a:ln w="0">
            <a:noFill/>
          </a:ln>
        </p:spPr>
        <p:txBody>
          <a:bodyPr lIns="90000" rIns="90000" tIns="45000" bIns="45000" anchor="t">
            <a:noAutofit/>
          </a:bodyPr>
          <a:p>
            <a:pPr marL="216000" indent="-216000">
              <a:buClr>
                <a:srgbClr val="ffffff"/>
              </a:buClr>
              <a:buSzPct val="45000"/>
              <a:buFont typeface="Wingdings" charset="2"/>
              <a:buChar char=""/>
            </a:pPr>
            <a:r>
              <a:rPr b="1" lang="fr-FR" sz="1800" spc="-1" strike="noStrike">
                <a:solidFill>
                  <a:srgbClr val="ffffff"/>
                </a:solidFill>
                <a:latin typeface="Arial"/>
              </a:rPr>
              <a:t>Cité l’auteur et les modification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Utilisation commercial autorisé</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Si modification elle sera soumis a la même licence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Peut être copié et redistribuer gratuitement</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Peut être modifier gratuitement</a:t>
            </a:r>
            <a:endParaRPr b="0" lang="fr-FR" sz="1800" spc="-1" strike="noStrike">
              <a:solidFill>
                <a:srgbClr val="ffffff"/>
              </a:solidFill>
              <a:latin typeface="Arial"/>
            </a:endParaRPr>
          </a:p>
        </p:txBody>
      </p:sp>
      <p:sp>
        <p:nvSpPr>
          <p:cNvPr id="270" name=""/>
          <p:cNvSpPr txBox="1"/>
          <p:nvPr/>
        </p:nvSpPr>
        <p:spPr>
          <a:xfrm>
            <a:off x="7632000" y="6264000"/>
            <a:ext cx="416448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https://github.com/dgedgedge/AstraDIY</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AstrDIY : AstrAlim + AstrOnStep</a:t>
            </a:r>
            <a:endParaRPr b="0" lang="fr-FR" sz="4000" spc="-1" strike="noStrike">
              <a:solidFill>
                <a:srgbClr val="000000"/>
              </a:solidFill>
              <a:latin typeface="Calibri"/>
            </a:endParaRPr>
          </a:p>
        </p:txBody>
      </p:sp>
      <p:sp>
        <p:nvSpPr>
          <p:cNvPr id="272" name=""/>
          <p:cNvSpPr txBox="1"/>
          <p:nvPr/>
        </p:nvSpPr>
        <p:spPr>
          <a:xfrm>
            <a:off x="8928000" y="1629720"/>
            <a:ext cx="2952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CC BY-SA 3.0</a:t>
            </a:r>
            <a:endParaRPr b="0" lang="fr-FR" sz="1800" spc="-1" strike="noStrike">
              <a:solidFill>
                <a:srgbClr val="ffffff"/>
              </a:solidFill>
              <a:latin typeface="Arial"/>
            </a:endParaRPr>
          </a:p>
          <a:p>
            <a:r>
              <a:rPr b="1" lang="fr-FR" sz="1800" spc="-1" strike="noStrike">
                <a:solidFill>
                  <a:srgbClr val="ffffff"/>
                </a:solidFill>
                <a:latin typeface="Arial"/>
              </a:rPr>
              <a:t>+ GPL-3</a:t>
            </a:r>
            <a:endParaRPr b="0" lang="fr-FR" sz="1800" spc="-1" strike="noStrike">
              <a:solidFill>
                <a:srgbClr val="ffffff"/>
              </a:solidFill>
              <a:latin typeface="Arial"/>
            </a:endParaRPr>
          </a:p>
        </p:txBody>
      </p:sp>
      <p:pic>
        <p:nvPicPr>
          <p:cNvPr id="273" name="" descr=""/>
          <p:cNvPicPr/>
          <p:nvPr/>
        </p:nvPicPr>
        <p:blipFill>
          <a:blip r:embed="rId2"/>
          <a:stretch/>
        </p:blipFill>
        <p:spPr>
          <a:xfrm>
            <a:off x="360000" y="1606680"/>
            <a:ext cx="8424000" cy="4738680"/>
          </a:xfrm>
          <a:prstGeom prst="rect">
            <a:avLst/>
          </a:prstGeom>
          <a:ln w="0">
            <a:noFill/>
          </a:ln>
        </p:spPr>
      </p:pic>
      <p:sp>
        <p:nvSpPr>
          <p:cNvPr id="274" name=""/>
          <p:cNvSpPr txBox="1"/>
          <p:nvPr/>
        </p:nvSpPr>
        <p:spPr>
          <a:xfrm>
            <a:off x="9144000" y="2448000"/>
            <a:ext cx="273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https://oshwlab.com/pololamag/astronstep</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AstrDIY : AstrAlim + AstrOnStep</a:t>
            </a:r>
            <a:endParaRPr b="0" lang="fr-FR" sz="4000" spc="-1" strike="noStrike">
              <a:solidFill>
                <a:srgbClr val="000000"/>
              </a:solidFill>
              <a:latin typeface="Calibri"/>
            </a:endParaRPr>
          </a:p>
        </p:txBody>
      </p:sp>
      <p:sp>
        <p:nvSpPr>
          <p:cNvPr id="276" name=""/>
          <p:cNvSpPr txBox="1"/>
          <p:nvPr/>
        </p:nvSpPr>
        <p:spPr>
          <a:xfrm>
            <a:off x="9072000" y="1557720"/>
            <a:ext cx="2952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CC BY-SA 3.0</a:t>
            </a:r>
            <a:endParaRPr b="0" lang="fr-FR" sz="1800" spc="-1" strike="noStrike">
              <a:solidFill>
                <a:srgbClr val="ffffff"/>
              </a:solidFill>
              <a:latin typeface="Arial"/>
            </a:endParaRPr>
          </a:p>
          <a:p>
            <a:r>
              <a:rPr b="1" lang="fr-FR" sz="1800" spc="-1" strike="noStrike">
                <a:solidFill>
                  <a:srgbClr val="ffffff"/>
                </a:solidFill>
                <a:latin typeface="Arial"/>
              </a:rPr>
              <a:t>+ GPL-3</a:t>
            </a:r>
            <a:endParaRPr b="0" lang="fr-FR" sz="1800" spc="-1" strike="noStrike">
              <a:solidFill>
                <a:srgbClr val="ffffff"/>
              </a:solidFill>
              <a:latin typeface="Arial"/>
            </a:endParaRPr>
          </a:p>
        </p:txBody>
      </p:sp>
      <p:pic>
        <p:nvPicPr>
          <p:cNvPr id="277" name="" descr=""/>
          <p:cNvPicPr/>
          <p:nvPr/>
        </p:nvPicPr>
        <p:blipFill>
          <a:blip r:embed="rId2"/>
          <a:stretch/>
        </p:blipFill>
        <p:spPr>
          <a:xfrm>
            <a:off x="432000" y="1597320"/>
            <a:ext cx="8311320" cy="4675320"/>
          </a:xfrm>
          <a:prstGeom prst="rect">
            <a:avLst/>
          </a:prstGeom>
          <a:ln w="0">
            <a:noFill/>
          </a:ln>
        </p:spPr>
      </p:pic>
      <p:sp>
        <p:nvSpPr>
          <p:cNvPr id="278" name=""/>
          <p:cNvSpPr txBox="1"/>
          <p:nvPr/>
        </p:nvSpPr>
        <p:spPr>
          <a:xfrm>
            <a:off x="9072720" y="2389320"/>
            <a:ext cx="273528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https://oshwlab.com/pololamag/astralim</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CCDCIEL</a:t>
            </a:r>
            <a:endParaRPr b="0" lang="fr-FR" sz="4000" spc="-1" strike="noStrike">
              <a:solidFill>
                <a:srgbClr val="000000"/>
              </a:solidFill>
              <a:latin typeface="Calibri"/>
            </a:endParaRPr>
          </a:p>
        </p:txBody>
      </p:sp>
      <p:sp>
        <p:nvSpPr>
          <p:cNvPr id="280" name=""/>
          <p:cNvSpPr txBox="1"/>
          <p:nvPr/>
        </p:nvSpPr>
        <p:spPr>
          <a:xfrm>
            <a:off x="8424000" y="5904000"/>
            <a:ext cx="362124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https://www.ap-i.net/ccdciel/</a:t>
            </a:r>
            <a:endParaRPr b="0" lang="fr-FR" sz="1800" spc="-1" strike="noStrike">
              <a:solidFill>
                <a:srgbClr val="ffffff"/>
              </a:solidFill>
              <a:latin typeface="Arial"/>
            </a:endParaRPr>
          </a:p>
          <a:p>
            <a:r>
              <a:rPr b="0" lang="fr-FR" sz="1800" spc="-1" strike="noStrike">
                <a:solidFill>
                  <a:srgbClr val="ffffff"/>
                </a:solidFill>
                <a:latin typeface="Arial"/>
                <a:hlinkClick r:id="rId3"/>
              </a:rPr>
              <a:t>https://github.com/pchev/ccdciel</a:t>
            </a:r>
            <a:endParaRPr b="0" lang="fr-FR" sz="1800" spc="-1" strike="noStrike">
              <a:solidFill>
                <a:srgbClr val="ffffff"/>
              </a:solidFill>
              <a:latin typeface="Arial"/>
            </a:endParaRPr>
          </a:p>
          <a:p>
            <a:endParaRPr b="0" lang="fr-FR" sz="1800" spc="-1" strike="noStrike">
              <a:solidFill>
                <a:srgbClr val="ffffff"/>
              </a:solidFill>
              <a:latin typeface="Arial"/>
            </a:endParaRPr>
          </a:p>
        </p:txBody>
      </p:sp>
      <p:pic>
        <p:nvPicPr>
          <p:cNvPr id="281" name="" descr=""/>
          <p:cNvPicPr/>
          <p:nvPr/>
        </p:nvPicPr>
        <p:blipFill>
          <a:blip r:embed="rId4"/>
          <a:stretch/>
        </p:blipFill>
        <p:spPr>
          <a:xfrm>
            <a:off x="9864000" y="2135160"/>
            <a:ext cx="1320840" cy="1320840"/>
          </a:xfrm>
          <a:prstGeom prst="rect">
            <a:avLst/>
          </a:prstGeom>
          <a:ln w="0">
            <a:noFill/>
          </a:ln>
        </p:spPr>
      </p:pic>
      <p:sp>
        <p:nvSpPr>
          <p:cNvPr id="282"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83"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avant 2018</a:t>
            </a:r>
            <a:endParaRPr b="0" lang="fr-FR" sz="1800" spc="-1" strike="noStrike">
              <a:solidFill>
                <a:srgbClr val="ffffff"/>
              </a:solidFill>
              <a:latin typeface="Arial"/>
            </a:endParaRPr>
          </a:p>
        </p:txBody>
      </p:sp>
      <p:sp>
        <p:nvSpPr>
          <p:cNvPr id="284"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7 Contributeurs</a:t>
            </a:r>
            <a:endParaRPr b="0" lang="fr-FR" sz="1800" spc="-1" strike="noStrike">
              <a:solidFill>
                <a:srgbClr val="ffffff"/>
              </a:solidFill>
              <a:latin typeface="Arial"/>
            </a:endParaRPr>
          </a:p>
        </p:txBody>
      </p:sp>
      <p:sp>
        <p:nvSpPr>
          <p:cNvPr id="285" name=""/>
          <p:cNvSpPr txBox="1"/>
          <p:nvPr/>
        </p:nvSpPr>
        <p:spPr>
          <a:xfrm>
            <a:off x="946800" y="1646280"/>
            <a:ext cx="7189200" cy="3417840"/>
          </a:xfrm>
          <a:prstGeom prst="rect">
            <a:avLst/>
          </a:prstGeom>
          <a:noFill/>
          <a:ln w="0">
            <a:noFill/>
          </a:ln>
        </p:spPr>
        <p:txBody>
          <a:bodyPr lIns="90000" rIns="90000" tIns="45000" bIns="45000" anchor="t">
            <a:noAutofit/>
          </a:bodyPr>
          <a:p>
            <a:r>
              <a:rPr b="0" lang="fr-FR" sz="1800" spc="-1" strike="noStrike">
                <a:solidFill>
                  <a:srgbClr val="ffffff"/>
                </a:solidFill>
                <a:latin typeface="Arial"/>
              </a:rPr>
              <a:t>CCDciel est un logiciel de capture d'images.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Il possède toutes les fonctionnalités nécessaires à l'imagerie avancée des objets célestes, y compris des séquences pour un fonctionnement entièrement automatisé sans surveillance. Mais il est également facile à utiliser pour effectuer une capture simple de manière manuelle.</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Pour la connexion des appareils, il utilise les pilotes standards INDI, Alpaca et ASCOM. Il peut contrôler la caméra CCD/CMOS, le dispositif de mise au point, la roue filtrante, le rotateur et la monture du télescope et utilise un logiciel de résolution d'image tel qu'ASTAP pour un positionnement précis.</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6"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CCDCIEL</a:t>
            </a:r>
            <a:endParaRPr b="0" lang="fr-FR" sz="4000" spc="-1" strike="noStrike">
              <a:solidFill>
                <a:srgbClr val="000000"/>
              </a:solidFill>
              <a:latin typeface="Calibri"/>
            </a:endParaRPr>
          </a:p>
        </p:txBody>
      </p:sp>
      <p:sp>
        <p:nvSpPr>
          <p:cNvPr id="287" name=""/>
          <p:cNvSpPr txBox="1"/>
          <p:nvPr/>
        </p:nvSpPr>
        <p:spPr>
          <a:xfrm>
            <a:off x="8424000" y="5904000"/>
            <a:ext cx="362124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https://www.ap-i.net/ccdciel/</a:t>
            </a:r>
            <a:endParaRPr b="0" lang="fr-FR" sz="1800" spc="-1" strike="noStrike">
              <a:solidFill>
                <a:srgbClr val="ffffff"/>
              </a:solidFill>
              <a:latin typeface="Arial"/>
            </a:endParaRPr>
          </a:p>
          <a:p>
            <a:r>
              <a:rPr b="0" lang="fr-FR" sz="1800" spc="-1" strike="noStrike">
                <a:solidFill>
                  <a:srgbClr val="ffffff"/>
                </a:solidFill>
                <a:latin typeface="Arial"/>
                <a:hlinkClick r:id="rId3"/>
              </a:rPr>
              <a:t>https://github.com/pchev/ccdciel</a:t>
            </a:r>
            <a:endParaRPr b="0" lang="fr-FR" sz="1800" spc="-1" strike="noStrike">
              <a:solidFill>
                <a:srgbClr val="ffffff"/>
              </a:solidFill>
              <a:latin typeface="Arial"/>
            </a:endParaRPr>
          </a:p>
          <a:p>
            <a:endParaRPr b="0" lang="fr-FR" sz="1800" spc="-1" strike="noStrike">
              <a:solidFill>
                <a:srgbClr val="ffffff"/>
              </a:solidFill>
              <a:latin typeface="Arial"/>
            </a:endParaRPr>
          </a:p>
        </p:txBody>
      </p:sp>
      <p:pic>
        <p:nvPicPr>
          <p:cNvPr id="288" name="" descr=""/>
          <p:cNvPicPr/>
          <p:nvPr/>
        </p:nvPicPr>
        <p:blipFill>
          <a:blip r:embed="rId4"/>
          <a:stretch/>
        </p:blipFill>
        <p:spPr>
          <a:xfrm>
            <a:off x="9864000" y="2135160"/>
            <a:ext cx="1320840" cy="1320840"/>
          </a:xfrm>
          <a:prstGeom prst="rect">
            <a:avLst/>
          </a:prstGeom>
          <a:ln w="0">
            <a:noFill/>
          </a:ln>
        </p:spPr>
      </p:pic>
      <p:sp>
        <p:nvSpPr>
          <p:cNvPr id="289"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290"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avant 2018</a:t>
            </a:r>
            <a:endParaRPr b="0" lang="fr-FR" sz="1800" spc="-1" strike="noStrike">
              <a:solidFill>
                <a:srgbClr val="ffffff"/>
              </a:solidFill>
              <a:latin typeface="Arial"/>
            </a:endParaRPr>
          </a:p>
        </p:txBody>
      </p:sp>
      <p:sp>
        <p:nvSpPr>
          <p:cNvPr id="291"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7 Contributeurs</a:t>
            </a:r>
            <a:endParaRPr b="0" lang="fr-FR" sz="1800" spc="-1" strike="noStrike">
              <a:solidFill>
                <a:srgbClr val="ffffff"/>
              </a:solidFill>
              <a:latin typeface="Arial"/>
            </a:endParaRPr>
          </a:p>
        </p:txBody>
      </p:sp>
      <p:pic>
        <p:nvPicPr>
          <p:cNvPr id="292" name="" descr=""/>
          <p:cNvPicPr/>
          <p:nvPr/>
        </p:nvPicPr>
        <p:blipFill>
          <a:blip r:embed="rId5"/>
          <a:stretch/>
        </p:blipFill>
        <p:spPr>
          <a:xfrm>
            <a:off x="936000" y="1459800"/>
            <a:ext cx="7251480" cy="5164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couramment utilisé</a:t>
            </a:r>
            <a:endParaRPr b="0" lang="fr-FR" sz="4000" spc="-1" strike="noStrike">
              <a:solidFill>
                <a:srgbClr val="000000"/>
              </a:solidFill>
              <a:latin typeface="Calibri"/>
            </a:endParaRPr>
          </a:p>
        </p:txBody>
      </p:sp>
      <p:sp>
        <p:nvSpPr>
          <p:cNvPr id="131" name="PlaceHolder 2"/>
          <p:cNvSpPr>
            <a:spLocks noGrp="1"/>
          </p:cNvSpPr>
          <p:nvPr>
            <p:ph/>
          </p:nvPr>
        </p:nvSpPr>
        <p:spPr>
          <a:xfrm>
            <a:off x="838080" y="1825560"/>
            <a:ext cx="10516320" cy="1918440"/>
          </a:xfrm>
          <a:prstGeom prst="rect">
            <a:avLst/>
          </a:prstGeom>
          <a:noFill/>
          <a:ln w="0">
            <a:noFill/>
          </a:ln>
        </p:spPr>
        <p:txBody>
          <a:bodyPr lIns="91440" rIns="91440" tIns="45720" bIns="45720" anchor="t">
            <a:normAutofit/>
          </a:bodyPr>
          <a:p>
            <a:pPr indent="0">
              <a:lnSpc>
                <a:spcPct val="90000"/>
              </a:lnSpc>
              <a:spcBef>
                <a:spcPts val="1001"/>
              </a:spcBef>
              <a:buNone/>
              <a:tabLst>
                <a:tab algn="l" pos="0"/>
              </a:tabLst>
            </a:pPr>
            <a:r>
              <a:rPr b="0" lang="fr-FR" sz="1800" spc="-1" strike="noStrike">
                <a:solidFill>
                  <a:srgbClr val="ffffff"/>
                </a:solidFill>
                <a:latin typeface="Calibri"/>
              </a:rPr>
              <a:t>Les liberté :</a:t>
            </a:r>
            <a:endParaRPr b="0" lang="fr-FR" sz="1800" spc="-1" strike="noStrike">
              <a:solidFill>
                <a:srgbClr val="000000"/>
              </a:solidFill>
              <a:latin typeface="Calibri"/>
            </a:endParaRPr>
          </a:p>
          <a:p>
            <a:pPr marL="432000" indent="-324000">
              <a:lnSpc>
                <a:spcPct val="90000"/>
              </a:lnSpc>
              <a:spcBef>
                <a:spcPts val="1001"/>
              </a:spcBef>
              <a:buClr>
                <a:srgbClr val="ffffff"/>
              </a:buClr>
              <a:buSzPct val="45000"/>
              <a:buFont typeface="Wingdings" charset="2"/>
              <a:buChar char=""/>
              <a:tabLst>
                <a:tab algn="l" pos="0"/>
              </a:tabLst>
            </a:pPr>
            <a:r>
              <a:rPr b="0" lang="fr-FR" sz="1800" spc="-1" strike="noStrike">
                <a:solidFill>
                  <a:srgbClr val="ffffff"/>
                </a:solidFill>
                <a:latin typeface="Calibri"/>
              </a:rPr>
              <a:t>D’utilisation</a:t>
            </a:r>
            <a:endParaRPr b="0" lang="fr-FR" sz="1800" spc="-1" strike="noStrike">
              <a:solidFill>
                <a:srgbClr val="000000"/>
              </a:solidFill>
              <a:latin typeface="Calibri"/>
            </a:endParaRPr>
          </a:p>
          <a:p>
            <a:pPr marL="432000" indent="-324000">
              <a:lnSpc>
                <a:spcPct val="90000"/>
              </a:lnSpc>
              <a:spcBef>
                <a:spcPts val="1001"/>
              </a:spcBef>
              <a:buClr>
                <a:srgbClr val="ffffff"/>
              </a:buClr>
              <a:buSzPct val="45000"/>
              <a:buFont typeface="Wingdings" charset="2"/>
              <a:buChar char=""/>
              <a:tabLst>
                <a:tab algn="l" pos="0"/>
              </a:tabLst>
            </a:pPr>
            <a:r>
              <a:rPr b="0" lang="fr-FR" sz="1800" spc="-1" strike="noStrike">
                <a:solidFill>
                  <a:srgbClr val="ffffff"/>
                </a:solidFill>
                <a:latin typeface="Calibri"/>
              </a:rPr>
              <a:t>De modification</a:t>
            </a:r>
            <a:endParaRPr b="0" lang="fr-FR" sz="1800" spc="-1" strike="noStrike">
              <a:solidFill>
                <a:srgbClr val="000000"/>
              </a:solidFill>
              <a:latin typeface="Calibri"/>
            </a:endParaRPr>
          </a:p>
          <a:p>
            <a:pPr marL="432000" indent="-324000">
              <a:lnSpc>
                <a:spcPct val="90000"/>
              </a:lnSpc>
              <a:spcBef>
                <a:spcPts val="1001"/>
              </a:spcBef>
              <a:buClr>
                <a:srgbClr val="ffffff"/>
              </a:buClr>
              <a:buSzPct val="45000"/>
              <a:buFont typeface="Wingdings" charset="2"/>
              <a:buChar char=""/>
              <a:tabLst>
                <a:tab algn="l" pos="0"/>
              </a:tabLst>
            </a:pPr>
            <a:r>
              <a:rPr b="0" lang="fr-FR" sz="1800" spc="-1" strike="noStrike">
                <a:solidFill>
                  <a:srgbClr val="ffffff"/>
                </a:solidFill>
                <a:latin typeface="Calibri"/>
              </a:rPr>
              <a:t>De redistribution</a:t>
            </a:r>
            <a:endParaRPr b="0" lang="fr-FR" sz="1800" spc="-1" strike="noStrike">
              <a:solidFill>
                <a:srgbClr val="000000"/>
              </a:solidFill>
              <a:latin typeface="Calibri"/>
            </a:endParaRPr>
          </a:p>
          <a:p>
            <a:pPr marL="432000" indent="-324000">
              <a:lnSpc>
                <a:spcPct val="90000"/>
              </a:lnSpc>
              <a:spcBef>
                <a:spcPts val="1001"/>
              </a:spcBef>
              <a:buClr>
                <a:srgbClr val="ffffff"/>
              </a:buClr>
              <a:buSzPct val="45000"/>
              <a:buFont typeface="Wingdings" charset="2"/>
              <a:buChar char=""/>
              <a:tabLst>
                <a:tab algn="l" pos="0"/>
              </a:tabLst>
            </a:pPr>
            <a:r>
              <a:rPr b="0" lang="fr-FR" sz="1800" spc="-1" strike="noStrike">
                <a:solidFill>
                  <a:srgbClr val="ffffff"/>
                </a:solidFill>
                <a:latin typeface="Calibri"/>
              </a:rPr>
              <a:t>De distribution d’une version modifiée</a:t>
            </a:r>
            <a:endParaRPr b="0" lang="fr-FR" sz="1800" spc="-1" strike="noStrike">
              <a:solidFill>
                <a:srgbClr val="000000"/>
              </a:solidFill>
              <a:latin typeface="Calibri"/>
            </a:endParaRPr>
          </a:p>
          <a:p>
            <a:pPr marL="432000" indent="0">
              <a:lnSpc>
                <a:spcPct val="90000"/>
              </a:lnSpc>
              <a:spcBef>
                <a:spcPts val="1001"/>
              </a:spcBef>
              <a:buNone/>
              <a:tabLst>
                <a:tab algn="l" pos="0"/>
              </a:tabLst>
            </a:pPr>
            <a:endParaRPr b="0" lang="fr-FR" sz="1800" spc="-1" strike="noStrike">
              <a:solidFill>
                <a:srgbClr val="000000"/>
              </a:solidFill>
              <a:latin typeface="Calibri"/>
            </a:endParaRPr>
          </a:p>
          <a:p>
            <a:pPr marL="432000" indent="0">
              <a:lnSpc>
                <a:spcPct val="90000"/>
              </a:lnSpc>
              <a:spcBef>
                <a:spcPts val="1001"/>
              </a:spcBef>
              <a:buNone/>
              <a:tabLst>
                <a:tab algn="l" pos="0"/>
              </a:tabLst>
            </a:pPr>
            <a:endParaRPr b="0" lang="fr-FR" sz="1800" spc="-1" strike="noStrike">
              <a:solidFill>
                <a:srgbClr val="000000"/>
              </a:solidFill>
              <a:latin typeface="Calibri"/>
            </a:endParaRPr>
          </a:p>
        </p:txBody>
      </p:sp>
      <p:sp>
        <p:nvSpPr>
          <p:cNvPr id="132" name=""/>
          <p:cNvSpPr txBox="1"/>
          <p:nvPr/>
        </p:nvSpPr>
        <p:spPr>
          <a:xfrm>
            <a:off x="936000" y="3888000"/>
            <a:ext cx="9216000" cy="22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 types de licences :</a:t>
            </a:r>
            <a:endParaRPr b="0" lang="fr-FR" sz="1800" spc="-1" strike="noStrike">
              <a:solidFill>
                <a:srgbClr val="ffffff"/>
              </a:solidFill>
              <a:latin typeface="Arial"/>
            </a:endParaRPr>
          </a:p>
          <a:p>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Permissives : BSD, Apache et MIT --&gt; Mention de l’auteur et conservation de la licence </a:t>
            </a:r>
            <a:endParaRPr b="0" lang="fr-FR" sz="1800" spc="-1" strike="noStrike">
              <a:solidFill>
                <a:srgbClr val="ffffff"/>
              </a:solidFill>
              <a:latin typeface="Arial"/>
            </a:endParaRPr>
          </a:p>
          <a:p>
            <a:pPr marL="216000" indent="-216000">
              <a:buClr>
                <a:srgbClr val="ffffff"/>
              </a:buClr>
              <a:buSzPct val="45000"/>
              <a:buFont typeface="Wingdings" charset="2"/>
              <a:buChar char=""/>
            </a:pP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Non Permissives : GNU GPL ou LGPL --&gt; contamination de la licence au reste du code</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Open PHD² Guiding</a:t>
            </a:r>
            <a:endParaRPr b="0" lang="fr-FR" sz="4000" spc="-1" strike="noStrike">
              <a:solidFill>
                <a:srgbClr val="000000"/>
              </a:solidFill>
              <a:latin typeface="Calibri"/>
            </a:endParaRPr>
          </a:p>
        </p:txBody>
      </p:sp>
      <p:sp>
        <p:nvSpPr>
          <p:cNvPr id="294" name=""/>
          <p:cNvSpPr txBox="1"/>
          <p:nvPr/>
        </p:nvSpPr>
        <p:spPr>
          <a:xfrm>
            <a:off x="8784000" y="504000"/>
            <a:ext cx="2880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BSD-3-Clause</a:t>
            </a:r>
            <a:endParaRPr b="0" lang="fr-FR" sz="1800" spc="-1" strike="noStrike">
              <a:solidFill>
                <a:srgbClr val="ffffff"/>
              </a:solidFill>
              <a:latin typeface="Arial"/>
            </a:endParaRPr>
          </a:p>
        </p:txBody>
      </p:sp>
      <p:sp>
        <p:nvSpPr>
          <p:cNvPr id="295" name=""/>
          <p:cNvSpPr txBox="1"/>
          <p:nvPr/>
        </p:nvSpPr>
        <p:spPr>
          <a:xfrm>
            <a:off x="9576000" y="1152000"/>
            <a:ext cx="1944000" cy="79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avant 2009</a:t>
            </a:r>
            <a:endParaRPr b="0" lang="fr-FR" sz="1800" spc="-1" strike="noStrike">
              <a:solidFill>
                <a:srgbClr val="ffffff"/>
              </a:solidFill>
              <a:latin typeface="Arial"/>
            </a:endParaRPr>
          </a:p>
        </p:txBody>
      </p:sp>
      <p:sp>
        <p:nvSpPr>
          <p:cNvPr id="296" name=""/>
          <p:cNvSpPr txBox="1"/>
          <p:nvPr/>
        </p:nvSpPr>
        <p:spPr>
          <a:xfrm>
            <a:off x="9576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54 Contributeurs</a:t>
            </a:r>
            <a:endParaRPr b="0" lang="fr-FR" sz="1800" spc="-1" strike="noStrike">
              <a:solidFill>
                <a:srgbClr val="ffffff"/>
              </a:solidFill>
              <a:latin typeface="Arial"/>
            </a:endParaRPr>
          </a:p>
        </p:txBody>
      </p:sp>
      <p:sp>
        <p:nvSpPr>
          <p:cNvPr id="297" name=""/>
          <p:cNvSpPr txBox="1"/>
          <p:nvPr/>
        </p:nvSpPr>
        <p:spPr>
          <a:xfrm>
            <a:off x="720000" y="4464000"/>
            <a:ext cx="372168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https://github.com/OpenPHDGuiding/phd2</a:t>
            </a:r>
            <a:endParaRPr b="0" lang="fr-FR" sz="1800" spc="-1" strike="noStrike">
              <a:solidFill>
                <a:srgbClr val="ffffff"/>
              </a:solidFill>
              <a:latin typeface="Arial"/>
            </a:endParaRPr>
          </a:p>
          <a:p>
            <a:r>
              <a:rPr b="0" lang="fr-FR" sz="1800" spc="-1" strike="noStrike">
                <a:solidFill>
                  <a:srgbClr val="ffffff"/>
                </a:solidFill>
                <a:latin typeface="Arial"/>
                <a:hlinkClick r:id="rId3"/>
              </a:rPr>
              <a:t>https://openphdguiding.org/</a:t>
            </a:r>
            <a:endParaRPr b="0" lang="fr-FR" sz="1800" spc="-1" strike="noStrike">
              <a:solidFill>
                <a:srgbClr val="ffffff"/>
              </a:solidFill>
              <a:latin typeface="Arial"/>
            </a:endParaRPr>
          </a:p>
          <a:p>
            <a:endParaRPr b="0" lang="fr-FR" sz="1800" spc="-1" strike="noStrike">
              <a:solidFill>
                <a:srgbClr val="ffffff"/>
              </a:solidFill>
              <a:latin typeface="Arial"/>
            </a:endParaRPr>
          </a:p>
        </p:txBody>
      </p:sp>
      <p:pic>
        <p:nvPicPr>
          <p:cNvPr id="298" name="" descr=""/>
          <p:cNvPicPr/>
          <p:nvPr/>
        </p:nvPicPr>
        <p:blipFill>
          <a:blip r:embed="rId4"/>
          <a:srcRect l="11748" t="21931" r="74862" b="19105"/>
          <a:stretch/>
        </p:blipFill>
        <p:spPr>
          <a:xfrm>
            <a:off x="9792360" y="2232000"/>
            <a:ext cx="1223640" cy="1223640"/>
          </a:xfrm>
          <a:prstGeom prst="rect">
            <a:avLst/>
          </a:prstGeom>
          <a:ln w="0">
            <a:noFill/>
          </a:ln>
        </p:spPr>
      </p:pic>
      <p:sp>
        <p:nvSpPr>
          <p:cNvPr id="299" name=""/>
          <p:cNvSpPr txBox="1"/>
          <p:nvPr/>
        </p:nvSpPr>
        <p:spPr>
          <a:xfrm>
            <a:off x="432000" y="2261880"/>
            <a:ext cx="4032000" cy="16261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PHD2 est un logiciel de guidage de télescope qui simplifie le processus de suivi d'une étoile guide, vous permettant de vous concentrer sur d'autres aspects de l'imagerie du ciel profond ou de la spectroscopie.</a:t>
            </a:r>
            <a:endParaRPr b="0" lang="fr-FR" sz="1800" spc="-1" strike="noStrike">
              <a:solidFill>
                <a:srgbClr val="ffffff"/>
              </a:solidFill>
              <a:latin typeface="Arial"/>
            </a:endParaRPr>
          </a:p>
        </p:txBody>
      </p:sp>
      <p:pic>
        <p:nvPicPr>
          <p:cNvPr id="300" name="" descr=""/>
          <p:cNvPicPr/>
          <p:nvPr/>
        </p:nvPicPr>
        <p:blipFill>
          <a:blip r:embed="rId5"/>
          <a:stretch/>
        </p:blipFill>
        <p:spPr>
          <a:xfrm>
            <a:off x="4608000" y="1690200"/>
            <a:ext cx="4824000" cy="46292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Crayford 1:10</a:t>
            </a:r>
            <a:endParaRPr b="0" lang="fr-FR" sz="4000" spc="-1" strike="noStrike">
              <a:solidFill>
                <a:srgbClr val="000000"/>
              </a:solidFill>
              <a:latin typeface="Calibri"/>
            </a:endParaRPr>
          </a:p>
        </p:txBody>
      </p:sp>
      <p:sp>
        <p:nvSpPr>
          <p:cNvPr id="302" name=""/>
          <p:cNvSpPr txBox="1"/>
          <p:nvPr/>
        </p:nvSpPr>
        <p:spPr>
          <a:xfrm>
            <a:off x="4536000" y="6093720"/>
            <a:ext cx="741672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https://www.printables.com/model/501591-crayford-focuser-reducer-110</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03" name=""/>
          <p:cNvSpPr txBox="1"/>
          <p:nvPr/>
        </p:nvSpPr>
        <p:spPr>
          <a:xfrm>
            <a:off x="8352000" y="504360"/>
            <a:ext cx="3312000" cy="31618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CC BY-NC-SA 4.0</a:t>
            </a:r>
            <a:endParaRPr b="0" lang="fr-FR" sz="1800" spc="-1" strike="noStrike">
              <a:solidFill>
                <a:srgbClr val="ffffff"/>
              </a:solidFill>
              <a:latin typeface="Arial"/>
            </a:endParaRPr>
          </a:p>
          <a:p>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Cité l’auteur et les modification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Pas d’utilisation commercial</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Si modification elle sera soumis a la même licence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Peut être copié et redistribuer gratuitement</a:t>
            </a:r>
            <a:endParaRPr b="0" lang="fr-FR" sz="1800" spc="-1" strike="noStrike">
              <a:solidFill>
                <a:srgbClr val="ffffff"/>
              </a:solidFill>
              <a:latin typeface="Arial"/>
            </a:endParaRPr>
          </a:p>
          <a:p>
            <a:pPr marL="216000" indent="-216000">
              <a:buClr>
                <a:srgbClr val="ffffff"/>
              </a:buClr>
              <a:buSzPct val="45000"/>
              <a:buFont typeface="Wingdings" charset="2"/>
              <a:buChar char=""/>
            </a:pPr>
            <a:r>
              <a:rPr b="1" lang="fr-FR" sz="1800" spc="-1" strike="noStrike">
                <a:solidFill>
                  <a:srgbClr val="ffffff"/>
                </a:solidFill>
                <a:latin typeface="Arial"/>
              </a:rPr>
              <a:t>Peut être modifier gratuitement</a:t>
            </a:r>
            <a:endParaRPr b="0" lang="fr-FR" sz="1800" spc="-1" strike="noStrike">
              <a:solidFill>
                <a:srgbClr val="ffffff"/>
              </a:solidFill>
              <a:latin typeface="Arial"/>
            </a:endParaRPr>
          </a:p>
        </p:txBody>
      </p:sp>
      <p:sp>
        <p:nvSpPr>
          <p:cNvPr id="304" name=""/>
          <p:cNvSpPr txBox="1"/>
          <p:nvPr/>
        </p:nvSpPr>
        <p:spPr>
          <a:xfrm>
            <a:off x="8568000" y="4037760"/>
            <a:ext cx="2448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Publié en 2024 par l’auteur EleusisT</a:t>
            </a:r>
            <a:endParaRPr b="0" lang="fr-FR" sz="1800" spc="-1" strike="noStrike">
              <a:solidFill>
                <a:srgbClr val="ffffff"/>
              </a:solidFill>
              <a:latin typeface="Arial"/>
            </a:endParaRPr>
          </a:p>
        </p:txBody>
      </p:sp>
      <p:pic>
        <p:nvPicPr>
          <p:cNvPr id="305" name="" descr=""/>
          <p:cNvPicPr/>
          <p:nvPr/>
        </p:nvPicPr>
        <p:blipFill>
          <a:blip r:embed="rId3"/>
          <a:srcRect l="0" t="19925" r="0" b="16819"/>
          <a:stretch/>
        </p:blipFill>
        <p:spPr>
          <a:xfrm>
            <a:off x="977040" y="1584000"/>
            <a:ext cx="5646960" cy="44640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TeenAstro</a:t>
            </a:r>
            <a:endParaRPr b="0" lang="fr-FR" sz="4000" spc="-1" strike="noStrike">
              <a:solidFill>
                <a:srgbClr val="000000"/>
              </a:solidFill>
              <a:latin typeface="Calibri"/>
            </a:endParaRPr>
          </a:p>
        </p:txBody>
      </p:sp>
      <p:sp>
        <p:nvSpPr>
          <p:cNvPr id="307"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08" name=""/>
          <p:cNvSpPr txBox="1"/>
          <p:nvPr/>
        </p:nvSpPr>
        <p:spPr>
          <a:xfrm>
            <a:off x="7344000" y="5904000"/>
            <a:ext cx="47466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https://github.com/charleslemaire0/TeenAstro</a:t>
            </a:r>
            <a:endParaRPr b="0" lang="fr-FR" sz="1800" spc="-1" strike="noStrike">
              <a:solidFill>
                <a:srgbClr val="ffffff"/>
              </a:solidFill>
              <a:latin typeface="Arial"/>
            </a:endParaRPr>
          </a:p>
          <a:p>
            <a:r>
              <a:rPr b="0" lang="fr-FR" sz="1800" spc="-1" strike="noStrike">
                <a:solidFill>
                  <a:srgbClr val="ffffff"/>
                </a:solidFill>
                <a:latin typeface="Arial"/>
                <a:hlinkClick r:id="rId3"/>
              </a:rPr>
              <a:t>https://groups.io/g/TeenAstro/wiki</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09" name=""/>
          <p:cNvSpPr txBox="1"/>
          <p:nvPr/>
        </p:nvSpPr>
        <p:spPr>
          <a:xfrm>
            <a:off x="9576000" y="1152000"/>
            <a:ext cx="1944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 très lié au Hardware</a:t>
            </a:r>
            <a:endParaRPr b="0" lang="fr-FR" sz="1800" spc="-1" strike="noStrike">
              <a:solidFill>
                <a:srgbClr val="ffffff"/>
              </a:solidFill>
              <a:latin typeface="Arial"/>
            </a:endParaRPr>
          </a:p>
          <a:p>
            <a:r>
              <a:rPr b="0" lang="fr-FR" sz="1800" spc="-1" strike="noStrike">
                <a:solidFill>
                  <a:srgbClr val="ffffff"/>
                </a:solidFill>
                <a:latin typeface="Arial"/>
              </a:rPr>
              <a:t>Initié en 2015</a:t>
            </a:r>
            <a:endParaRPr b="0" lang="fr-FR" sz="1800" spc="-1" strike="noStrike">
              <a:solidFill>
                <a:srgbClr val="ffffff"/>
              </a:solidFill>
              <a:latin typeface="Arial"/>
            </a:endParaRPr>
          </a:p>
        </p:txBody>
      </p:sp>
      <p:sp>
        <p:nvSpPr>
          <p:cNvPr id="310" name=""/>
          <p:cNvSpPr txBox="1"/>
          <p:nvPr/>
        </p:nvSpPr>
        <p:spPr>
          <a:xfrm>
            <a:off x="9792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20 Contributeurs</a:t>
            </a:r>
            <a:endParaRPr b="0" lang="fr-FR" sz="1800" spc="-1" strike="noStrike">
              <a:solidFill>
                <a:srgbClr val="ffffff"/>
              </a:solidFill>
              <a:latin typeface="Arial"/>
            </a:endParaRPr>
          </a:p>
        </p:txBody>
      </p:sp>
      <p:pic>
        <p:nvPicPr>
          <p:cNvPr id="311" name="" descr=""/>
          <p:cNvPicPr/>
          <p:nvPr/>
        </p:nvPicPr>
        <p:blipFill>
          <a:blip r:embed="rId4"/>
          <a:stretch/>
        </p:blipFill>
        <p:spPr>
          <a:xfrm>
            <a:off x="9792000" y="2481120"/>
            <a:ext cx="1728000" cy="1079640"/>
          </a:xfrm>
          <a:prstGeom prst="rect">
            <a:avLst/>
          </a:prstGeom>
          <a:ln w="0">
            <a:noFill/>
          </a:ln>
        </p:spPr>
      </p:pic>
      <p:sp>
        <p:nvSpPr>
          <p:cNvPr id="312" name=""/>
          <p:cNvSpPr txBox="1"/>
          <p:nvPr/>
        </p:nvSpPr>
        <p:spPr>
          <a:xfrm>
            <a:off x="527040" y="1944000"/>
            <a:ext cx="7248960" cy="36738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C'est un contrôleur de monture de télescope, qu'elle soit équatoriale ou azimutale. Vous profiterez aussi bien du PushTo (avec des encodeurs optionnels) que du GoTo et du suivi, en utilisant la raquette de commande ou un ordinateur. Les détails des fonctionnalités sont sur cette page. Vous verrez des télescopes équipés de TeenAstro ici.</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C'est un avatar du système commercial FS2 conçu initialement par Michael Koch. Un grand merci à ce pionnier !</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Sources et matériels libres et publics, c'est à construire vous même, mais pas tout seul. Ne nécessite aucune compétence en Arduino ni en électronique en général.</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A l’origine fork du projet OnStep.</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TeenAstro</a:t>
            </a:r>
            <a:endParaRPr b="0" lang="fr-FR" sz="4000" spc="-1" strike="noStrike">
              <a:solidFill>
                <a:srgbClr val="000000"/>
              </a:solidFill>
              <a:latin typeface="Calibri"/>
            </a:endParaRPr>
          </a:p>
        </p:txBody>
      </p:sp>
      <p:sp>
        <p:nvSpPr>
          <p:cNvPr id="314"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15" name=""/>
          <p:cNvSpPr txBox="1"/>
          <p:nvPr/>
        </p:nvSpPr>
        <p:spPr>
          <a:xfrm>
            <a:off x="7344000" y="5904000"/>
            <a:ext cx="47466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https://github.com/charleslemaire0/TeenAstro</a:t>
            </a:r>
            <a:endParaRPr b="0" lang="fr-FR" sz="1800" spc="-1" strike="noStrike">
              <a:solidFill>
                <a:srgbClr val="ffffff"/>
              </a:solidFill>
              <a:latin typeface="Arial"/>
            </a:endParaRPr>
          </a:p>
          <a:p>
            <a:r>
              <a:rPr b="0" lang="fr-FR" sz="1800" spc="-1" strike="noStrike">
                <a:solidFill>
                  <a:srgbClr val="ffffff"/>
                </a:solidFill>
                <a:latin typeface="Arial"/>
                <a:hlinkClick r:id="rId3"/>
              </a:rPr>
              <a:t>https://groups.io/g/TeenAstro/wiki</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16" name=""/>
          <p:cNvSpPr txBox="1"/>
          <p:nvPr/>
        </p:nvSpPr>
        <p:spPr>
          <a:xfrm>
            <a:off x="9576000" y="1152000"/>
            <a:ext cx="1944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 très lié au Hardware</a:t>
            </a:r>
            <a:endParaRPr b="0" lang="fr-FR" sz="1800" spc="-1" strike="noStrike">
              <a:solidFill>
                <a:srgbClr val="ffffff"/>
              </a:solidFill>
              <a:latin typeface="Arial"/>
            </a:endParaRPr>
          </a:p>
          <a:p>
            <a:r>
              <a:rPr b="0" lang="fr-FR" sz="1800" spc="-1" strike="noStrike">
                <a:solidFill>
                  <a:srgbClr val="ffffff"/>
                </a:solidFill>
                <a:latin typeface="Arial"/>
              </a:rPr>
              <a:t>Initié en 2015</a:t>
            </a:r>
            <a:endParaRPr b="0" lang="fr-FR" sz="1800" spc="-1" strike="noStrike">
              <a:solidFill>
                <a:srgbClr val="ffffff"/>
              </a:solidFill>
              <a:latin typeface="Arial"/>
            </a:endParaRPr>
          </a:p>
        </p:txBody>
      </p:sp>
      <p:sp>
        <p:nvSpPr>
          <p:cNvPr id="317" name=""/>
          <p:cNvSpPr txBox="1"/>
          <p:nvPr/>
        </p:nvSpPr>
        <p:spPr>
          <a:xfrm>
            <a:off x="9792000" y="3816000"/>
            <a:ext cx="2088000" cy="432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20 Contributeurs</a:t>
            </a:r>
            <a:endParaRPr b="0" lang="fr-FR" sz="1800" spc="-1" strike="noStrike">
              <a:solidFill>
                <a:srgbClr val="ffffff"/>
              </a:solidFill>
              <a:latin typeface="Arial"/>
            </a:endParaRPr>
          </a:p>
        </p:txBody>
      </p:sp>
      <p:pic>
        <p:nvPicPr>
          <p:cNvPr id="318" name="" descr=""/>
          <p:cNvPicPr/>
          <p:nvPr/>
        </p:nvPicPr>
        <p:blipFill>
          <a:blip r:embed="rId4"/>
          <a:stretch/>
        </p:blipFill>
        <p:spPr>
          <a:xfrm>
            <a:off x="9792000" y="2481120"/>
            <a:ext cx="1728000" cy="1079640"/>
          </a:xfrm>
          <a:prstGeom prst="rect">
            <a:avLst/>
          </a:prstGeom>
          <a:ln w="0">
            <a:noFill/>
          </a:ln>
        </p:spPr>
      </p:pic>
      <p:pic>
        <p:nvPicPr>
          <p:cNvPr id="319" name="" descr=""/>
          <p:cNvPicPr/>
          <p:nvPr/>
        </p:nvPicPr>
        <p:blipFill>
          <a:blip r:embed="rId5"/>
          <a:stretch/>
        </p:blipFill>
        <p:spPr>
          <a:xfrm>
            <a:off x="668880" y="1656000"/>
            <a:ext cx="4875120" cy="3656520"/>
          </a:xfrm>
          <a:prstGeom prst="rect">
            <a:avLst/>
          </a:prstGeom>
          <a:ln w="0">
            <a:noFill/>
          </a:ln>
        </p:spPr>
      </p:pic>
      <p:pic>
        <p:nvPicPr>
          <p:cNvPr id="320" name="" descr=""/>
          <p:cNvPicPr/>
          <p:nvPr/>
        </p:nvPicPr>
        <p:blipFill>
          <a:blip r:embed="rId6"/>
          <a:stretch/>
        </p:blipFill>
        <p:spPr>
          <a:xfrm>
            <a:off x="5688000" y="1728000"/>
            <a:ext cx="3565800" cy="35658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8809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James M.Telescope</a:t>
            </a:r>
            <a:endParaRPr b="0" lang="fr-FR" sz="4000" spc="-1" strike="noStrike">
              <a:solidFill>
                <a:srgbClr val="000000"/>
              </a:solidFill>
              <a:latin typeface="Calibri"/>
            </a:endParaRPr>
          </a:p>
        </p:txBody>
      </p:sp>
      <p:sp>
        <p:nvSpPr>
          <p:cNvPr id="322" name=""/>
          <p:cNvSpPr txBox="1"/>
          <p:nvPr/>
        </p:nvSpPr>
        <p:spPr>
          <a:xfrm>
            <a:off x="8352000" y="504360"/>
            <a:ext cx="3312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CC BY-NC-SA 4.0</a:t>
            </a:r>
            <a:endParaRPr b="0" lang="fr-FR" sz="1800" spc="-1" strike="noStrike">
              <a:solidFill>
                <a:srgbClr val="ffffff"/>
              </a:solidFill>
              <a:latin typeface="Arial"/>
            </a:endParaRPr>
          </a:p>
        </p:txBody>
      </p:sp>
      <p:sp>
        <p:nvSpPr>
          <p:cNvPr id="323" name=""/>
          <p:cNvSpPr txBox="1"/>
          <p:nvPr/>
        </p:nvSpPr>
        <p:spPr>
          <a:xfrm>
            <a:off x="8496000" y="1224000"/>
            <a:ext cx="2088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Publié en 2024 par l’auteur Dester</a:t>
            </a:r>
            <a:endParaRPr b="0" lang="fr-FR" sz="1800" spc="-1" strike="noStrike">
              <a:solidFill>
                <a:srgbClr val="ffffff"/>
              </a:solidFill>
              <a:latin typeface="Arial"/>
            </a:endParaRPr>
          </a:p>
        </p:txBody>
      </p:sp>
      <p:pic>
        <p:nvPicPr>
          <p:cNvPr id="324" name="" descr=""/>
          <p:cNvPicPr/>
          <p:nvPr/>
        </p:nvPicPr>
        <p:blipFill>
          <a:blip r:embed="rId2"/>
          <a:stretch/>
        </p:blipFill>
        <p:spPr>
          <a:xfrm>
            <a:off x="937080" y="1513440"/>
            <a:ext cx="6766920" cy="3958560"/>
          </a:xfrm>
          <a:prstGeom prst="rect">
            <a:avLst/>
          </a:prstGeom>
          <a:ln w="0">
            <a:noFill/>
          </a:ln>
        </p:spPr>
      </p:pic>
      <p:sp>
        <p:nvSpPr>
          <p:cNvPr id="325" name=""/>
          <p:cNvSpPr txBox="1"/>
          <p:nvPr/>
        </p:nvSpPr>
        <p:spPr>
          <a:xfrm>
            <a:off x="6192000" y="6120000"/>
            <a:ext cx="4518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3"/>
              </a:rPr>
              <a:t>https://www.thingiverse.com/thing:6605148</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26" name=""/>
          <p:cNvSpPr txBox="1"/>
          <p:nvPr/>
        </p:nvSpPr>
        <p:spPr>
          <a:xfrm>
            <a:off x="1020240" y="5629320"/>
            <a:ext cx="675576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Un mini télescope dobson, low cost modulaire : 114/450</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OACapture</a:t>
            </a:r>
            <a:endParaRPr b="0" lang="fr-FR" sz="4000" spc="-1" strike="noStrike">
              <a:solidFill>
                <a:srgbClr val="000000"/>
              </a:solidFill>
              <a:latin typeface="Calibri"/>
            </a:endParaRPr>
          </a:p>
        </p:txBody>
      </p:sp>
      <p:sp>
        <p:nvSpPr>
          <p:cNvPr id="328" name=""/>
          <p:cNvSpPr txBox="1"/>
          <p:nvPr/>
        </p:nvSpPr>
        <p:spPr>
          <a:xfrm>
            <a:off x="7056000" y="5845320"/>
            <a:ext cx="4968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https://www.openastroproject.org/oacapture/</a:t>
            </a:r>
            <a:endParaRPr b="0" lang="fr-FR" sz="1800" spc="-1" strike="noStrike">
              <a:solidFill>
                <a:srgbClr val="ffffff"/>
              </a:solidFill>
              <a:latin typeface="Arial"/>
            </a:endParaRPr>
          </a:p>
          <a:p>
            <a:r>
              <a:rPr b="0" lang="fr-FR" sz="1800" spc="-1" strike="noStrike">
                <a:solidFill>
                  <a:srgbClr val="ffffff"/>
                </a:solidFill>
                <a:latin typeface="Arial"/>
                <a:hlinkClick r:id="rId3"/>
              </a:rPr>
              <a:t>https://github.com/openastroproject/openastro</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29"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30"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2017</a:t>
            </a:r>
            <a:endParaRPr b="0" lang="fr-FR" sz="1800" spc="-1" strike="noStrike">
              <a:solidFill>
                <a:srgbClr val="ffffff"/>
              </a:solidFill>
              <a:latin typeface="Arial"/>
            </a:endParaRPr>
          </a:p>
        </p:txBody>
      </p:sp>
      <p:sp>
        <p:nvSpPr>
          <p:cNvPr id="331"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332" name="" descr=""/>
          <p:cNvPicPr/>
          <p:nvPr/>
        </p:nvPicPr>
        <p:blipFill>
          <a:blip r:embed="rId4"/>
          <a:stretch/>
        </p:blipFill>
        <p:spPr>
          <a:xfrm>
            <a:off x="9792000" y="2088000"/>
            <a:ext cx="1440000" cy="1440000"/>
          </a:xfrm>
          <a:prstGeom prst="rect">
            <a:avLst/>
          </a:prstGeom>
          <a:ln w="0">
            <a:noFill/>
          </a:ln>
        </p:spPr>
      </p:pic>
      <p:sp>
        <p:nvSpPr>
          <p:cNvPr id="333" name=""/>
          <p:cNvSpPr txBox="1"/>
          <p:nvPr/>
        </p:nvSpPr>
        <p:spPr>
          <a:xfrm>
            <a:off x="864000" y="1646280"/>
            <a:ext cx="8280000" cy="41857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oaCapture est une application d'imagerie planétaire pour Linux et MacOS.</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Elle prend actuellement en charge des caméras telles que la série ZWO ASI, de nombreuses caméras USB Imaging Source, des caméras Firewire, certains modèles QHY, la plupart des caméras Celestron, les modèles Point Grey USB (et GigE, où les bibliothèques sont disponibles), certains modèles Starlight Xpress et certains modèles Touptek. Certaines caméras Altair et Mallincam peuvent être prises en charge sous Linux avec un peu de travail assez simple de la part de l'utilisateur et sur les caméras Linux qui utilisent l'interface du noyau V4L2 (en particulier la SPC900, bien que toute caméra qui fonctionne nativement sous Linux) devrait fonctionner correctement.</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L'application est basée sur la boîte à outils Qt et écrite en C++ avec des bibliothèques de support en C afin qu'elles puissent potentiellement être partagées par d'autres logiciels. Elle sera également compilée avec Qt5 bien qu'aucun test significatif n'ait été effectué.</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4"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OACapture</a:t>
            </a:r>
            <a:endParaRPr b="0" lang="fr-FR" sz="4000" spc="-1" strike="noStrike">
              <a:solidFill>
                <a:srgbClr val="000000"/>
              </a:solidFill>
              <a:latin typeface="Calibri"/>
            </a:endParaRPr>
          </a:p>
        </p:txBody>
      </p:sp>
      <p:sp>
        <p:nvSpPr>
          <p:cNvPr id="335" name=""/>
          <p:cNvSpPr txBox="1"/>
          <p:nvPr/>
        </p:nvSpPr>
        <p:spPr>
          <a:xfrm>
            <a:off x="7056000" y="5845320"/>
            <a:ext cx="4968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https://www.openastroproject.org/oacapture/</a:t>
            </a:r>
            <a:endParaRPr b="0" lang="fr-FR" sz="1800" spc="-1" strike="noStrike">
              <a:solidFill>
                <a:srgbClr val="ffffff"/>
              </a:solidFill>
              <a:latin typeface="Arial"/>
            </a:endParaRPr>
          </a:p>
          <a:p>
            <a:r>
              <a:rPr b="0" lang="fr-FR" sz="1800" spc="-1" strike="noStrike">
                <a:solidFill>
                  <a:srgbClr val="ffffff"/>
                </a:solidFill>
                <a:latin typeface="Arial"/>
                <a:hlinkClick r:id="rId3"/>
              </a:rPr>
              <a:t>https://github.com/openastroproject/openastro</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36"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37"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2017</a:t>
            </a:r>
            <a:endParaRPr b="0" lang="fr-FR" sz="1800" spc="-1" strike="noStrike">
              <a:solidFill>
                <a:srgbClr val="ffffff"/>
              </a:solidFill>
              <a:latin typeface="Arial"/>
            </a:endParaRPr>
          </a:p>
        </p:txBody>
      </p:sp>
      <p:sp>
        <p:nvSpPr>
          <p:cNvPr id="338"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339" name="" descr=""/>
          <p:cNvPicPr/>
          <p:nvPr/>
        </p:nvPicPr>
        <p:blipFill>
          <a:blip r:embed="rId4"/>
          <a:stretch/>
        </p:blipFill>
        <p:spPr>
          <a:xfrm>
            <a:off x="9792000" y="2088000"/>
            <a:ext cx="1440000" cy="1440000"/>
          </a:xfrm>
          <a:prstGeom prst="rect">
            <a:avLst/>
          </a:prstGeom>
          <a:ln w="0">
            <a:noFill/>
          </a:ln>
        </p:spPr>
      </p:pic>
      <p:pic>
        <p:nvPicPr>
          <p:cNvPr id="340" name="" descr=""/>
          <p:cNvPicPr/>
          <p:nvPr/>
        </p:nvPicPr>
        <p:blipFill>
          <a:blip r:embed="rId5"/>
          <a:stretch/>
        </p:blipFill>
        <p:spPr>
          <a:xfrm>
            <a:off x="936000" y="1414800"/>
            <a:ext cx="7560000" cy="43452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1"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Stackistry</a:t>
            </a:r>
            <a:endParaRPr b="0" lang="fr-FR" sz="4000" spc="-1" strike="noStrike">
              <a:solidFill>
                <a:srgbClr val="000000"/>
              </a:solidFill>
              <a:latin typeface="Calibri"/>
            </a:endParaRPr>
          </a:p>
        </p:txBody>
      </p:sp>
      <p:sp>
        <p:nvSpPr>
          <p:cNvPr id="342" name=""/>
          <p:cNvSpPr txBox="1"/>
          <p:nvPr/>
        </p:nvSpPr>
        <p:spPr>
          <a:xfrm>
            <a:off x="7086240" y="6048000"/>
            <a:ext cx="4721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https://github.com/GreatAttractor/stackistry/</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43"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44"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2016</a:t>
            </a:r>
            <a:endParaRPr b="0" lang="fr-FR" sz="1800" spc="-1" strike="noStrike">
              <a:solidFill>
                <a:srgbClr val="ffffff"/>
              </a:solidFill>
              <a:latin typeface="Arial"/>
            </a:endParaRPr>
          </a:p>
        </p:txBody>
      </p:sp>
      <p:sp>
        <p:nvSpPr>
          <p:cNvPr id="345"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1 Contributeur</a:t>
            </a:r>
            <a:endParaRPr b="0" lang="fr-FR" sz="1800" spc="-1" strike="noStrike">
              <a:solidFill>
                <a:srgbClr val="ffffff"/>
              </a:solidFill>
              <a:latin typeface="Arial"/>
            </a:endParaRPr>
          </a:p>
        </p:txBody>
      </p:sp>
      <p:pic>
        <p:nvPicPr>
          <p:cNvPr id="346" name="" descr=""/>
          <p:cNvPicPr/>
          <p:nvPr/>
        </p:nvPicPr>
        <p:blipFill>
          <a:blip r:embed="rId3"/>
          <a:stretch/>
        </p:blipFill>
        <p:spPr>
          <a:xfrm>
            <a:off x="9720000" y="2016000"/>
            <a:ext cx="1606320" cy="1606320"/>
          </a:xfrm>
          <a:prstGeom prst="rect">
            <a:avLst/>
          </a:prstGeom>
          <a:ln w="0">
            <a:noFill/>
          </a:ln>
        </p:spPr>
      </p:pic>
      <p:sp>
        <p:nvSpPr>
          <p:cNvPr id="347" name=""/>
          <p:cNvSpPr txBox="1"/>
          <p:nvPr/>
        </p:nvSpPr>
        <p:spPr>
          <a:xfrm>
            <a:off x="1008000" y="2117880"/>
            <a:ext cx="8424000" cy="16261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Il met en œuvre le principe de lucy imaging en imagerie planetaire : créer une image fixe de haute qualité à partir d'une série de nombreuses (peut-être des milliers) d'images de mauvaise qualité (floues, déformées, bruyantes). La pile d'images résultante nécessite généralement un post-traitement, notamment une netteté (par exemple via une déconvolution). Ce post-traitement n'est pas effectué par Stackistry.</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Stackistry</a:t>
            </a:r>
            <a:endParaRPr b="0" lang="fr-FR" sz="4000" spc="-1" strike="noStrike">
              <a:solidFill>
                <a:srgbClr val="000000"/>
              </a:solidFill>
              <a:latin typeface="Calibri"/>
            </a:endParaRPr>
          </a:p>
        </p:txBody>
      </p:sp>
      <p:sp>
        <p:nvSpPr>
          <p:cNvPr id="349" name=""/>
          <p:cNvSpPr txBox="1"/>
          <p:nvPr/>
        </p:nvSpPr>
        <p:spPr>
          <a:xfrm>
            <a:off x="7086240" y="6048000"/>
            <a:ext cx="4721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https://github.com/GreatAttractor/stackistry/</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50"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51"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2016</a:t>
            </a:r>
            <a:endParaRPr b="0" lang="fr-FR" sz="1800" spc="-1" strike="noStrike">
              <a:solidFill>
                <a:srgbClr val="ffffff"/>
              </a:solidFill>
              <a:latin typeface="Arial"/>
            </a:endParaRPr>
          </a:p>
        </p:txBody>
      </p:sp>
      <p:sp>
        <p:nvSpPr>
          <p:cNvPr id="352"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1 Contributeur</a:t>
            </a:r>
            <a:endParaRPr b="0" lang="fr-FR" sz="1800" spc="-1" strike="noStrike">
              <a:solidFill>
                <a:srgbClr val="ffffff"/>
              </a:solidFill>
              <a:latin typeface="Arial"/>
            </a:endParaRPr>
          </a:p>
        </p:txBody>
      </p:sp>
      <p:pic>
        <p:nvPicPr>
          <p:cNvPr id="353" name="" descr=""/>
          <p:cNvPicPr/>
          <p:nvPr/>
        </p:nvPicPr>
        <p:blipFill>
          <a:blip r:embed="rId3"/>
          <a:stretch/>
        </p:blipFill>
        <p:spPr>
          <a:xfrm>
            <a:off x="9720000" y="2016000"/>
            <a:ext cx="1606320" cy="1606320"/>
          </a:xfrm>
          <a:prstGeom prst="rect">
            <a:avLst/>
          </a:prstGeom>
          <a:ln w="0">
            <a:noFill/>
          </a:ln>
        </p:spPr>
      </p:pic>
      <p:pic>
        <p:nvPicPr>
          <p:cNvPr id="354" name="" descr=""/>
          <p:cNvPicPr/>
          <p:nvPr/>
        </p:nvPicPr>
        <p:blipFill>
          <a:blip r:embed="rId4"/>
          <a:stretch/>
        </p:blipFill>
        <p:spPr>
          <a:xfrm>
            <a:off x="864000" y="1436400"/>
            <a:ext cx="8155800" cy="44089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ImPPG</a:t>
            </a:r>
            <a:endParaRPr b="0" lang="fr-FR" sz="4000" spc="-1" strike="noStrike">
              <a:solidFill>
                <a:srgbClr val="000000"/>
              </a:solidFill>
              <a:latin typeface="Calibri"/>
            </a:endParaRPr>
          </a:p>
        </p:txBody>
      </p:sp>
      <p:sp>
        <p:nvSpPr>
          <p:cNvPr id="356" name=""/>
          <p:cNvSpPr txBox="1"/>
          <p:nvPr/>
        </p:nvSpPr>
        <p:spPr>
          <a:xfrm>
            <a:off x="7662240" y="6264000"/>
            <a:ext cx="4361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https://github.com/GreatAttractor/imppg/</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57"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58"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2016</a:t>
            </a:r>
            <a:endParaRPr b="0" lang="fr-FR" sz="1800" spc="-1" strike="noStrike">
              <a:solidFill>
                <a:srgbClr val="ffffff"/>
              </a:solidFill>
              <a:latin typeface="Arial"/>
            </a:endParaRPr>
          </a:p>
        </p:txBody>
      </p:sp>
      <p:sp>
        <p:nvSpPr>
          <p:cNvPr id="359"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360" name="" descr=""/>
          <p:cNvPicPr/>
          <p:nvPr/>
        </p:nvPicPr>
        <p:blipFill>
          <a:blip r:embed="rId3"/>
          <a:stretch/>
        </p:blipFill>
        <p:spPr>
          <a:xfrm>
            <a:off x="9720000" y="2088000"/>
            <a:ext cx="1299960" cy="1299960"/>
          </a:xfrm>
          <a:prstGeom prst="rect">
            <a:avLst/>
          </a:prstGeom>
          <a:ln w="0">
            <a:noFill/>
          </a:ln>
        </p:spPr>
      </p:pic>
      <p:sp>
        <p:nvSpPr>
          <p:cNvPr id="361" name=""/>
          <p:cNvSpPr txBox="1"/>
          <p:nvPr/>
        </p:nvSpPr>
        <p:spPr>
          <a:xfrm>
            <a:off x="838080" y="1454400"/>
            <a:ext cx="8593920" cy="49536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ImPPG (Image Post-Processor) effectue les tâches courantes de post-traitement d'image, dans cet ordre :</a:t>
            </a:r>
            <a:endParaRPr b="0" lang="fr-FR" sz="1800" spc="-1" strike="noStrike">
              <a:solidFill>
                <a:srgbClr val="ffffff"/>
              </a:solidFill>
              <a:latin typeface="Arial"/>
            </a:endParaRPr>
          </a:p>
          <a:p>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normalisation des niveaux de luminosité</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déconvolution Lucy-Richardson non aveugle avec un noyau gaussien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floutage ou accentuation via un masquage flou</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réglage de la courbe de tonalité</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ImPPG peut également aligner une séquence d'images, avec des traductions éventuellement importantes et chaotiques entre les images. Cela peut être utile, par exemple, lors de la préparation d'une animation accélérée solaire, où les images suivantes sont décalées en raison d'un suivi imprécis de la monture du télescope. D'autres applications possibles sont le lissage des accélérés de paysages terrestres ou la préparation d'images brutes (avec une importante gigue d'image) pour l'empilement.</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L'alignement est effectué (avec une précision sous-pixel) soit par corrélation de phase, qui s'aligne automatiquement sur les éléments les plus contrastés, soit en détectant et en stabilisant le limbe solaire.</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couramment utilisées</a:t>
            </a:r>
            <a:endParaRPr b="0" lang="fr-FR" sz="4000" spc="-1" strike="noStrike">
              <a:solidFill>
                <a:srgbClr val="000000"/>
              </a:solidFill>
              <a:latin typeface="Calibri"/>
            </a:endParaRPr>
          </a:p>
        </p:txBody>
      </p:sp>
      <p:pic>
        <p:nvPicPr>
          <p:cNvPr id="134" name="" descr=""/>
          <p:cNvPicPr/>
          <p:nvPr/>
        </p:nvPicPr>
        <p:blipFill>
          <a:blip r:embed="rId2"/>
          <a:stretch/>
        </p:blipFill>
        <p:spPr>
          <a:xfrm>
            <a:off x="936000" y="1656000"/>
            <a:ext cx="10584000" cy="4982400"/>
          </a:xfrm>
          <a:prstGeom prst="rect">
            <a:avLst/>
          </a:prstGeom>
          <a:ln w="0">
            <a:noFill/>
          </a:ln>
        </p:spPr>
      </p:pic>
      <p:sp>
        <p:nvSpPr>
          <p:cNvPr id="135" name=""/>
          <p:cNvSpPr txBox="1"/>
          <p:nvPr/>
        </p:nvSpPr>
        <p:spPr>
          <a:xfrm>
            <a:off x="1152000" y="619200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Utilisation de la marque</a:t>
            </a:r>
            <a:endParaRPr b="0" lang="fr-FR" sz="1400" spc="-1" strike="noStrike">
              <a:solidFill>
                <a:srgbClr val="ffffff"/>
              </a:solidFill>
              <a:latin typeface="Arial"/>
            </a:endParaRPr>
          </a:p>
        </p:txBody>
      </p:sp>
      <p:sp>
        <p:nvSpPr>
          <p:cNvPr id="136" name=""/>
          <p:cNvSpPr txBox="1"/>
          <p:nvPr/>
        </p:nvSpPr>
        <p:spPr>
          <a:xfrm>
            <a:off x="1800000" y="583200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Garantie</a:t>
            </a:r>
            <a:endParaRPr b="0" lang="fr-FR" sz="1400" spc="-1" strike="noStrike">
              <a:solidFill>
                <a:srgbClr val="ffffff"/>
              </a:solidFill>
              <a:latin typeface="Arial"/>
            </a:endParaRPr>
          </a:p>
        </p:txBody>
      </p:sp>
      <p:sp>
        <p:nvSpPr>
          <p:cNvPr id="137" name=""/>
          <p:cNvSpPr txBox="1"/>
          <p:nvPr/>
        </p:nvSpPr>
        <p:spPr>
          <a:xfrm>
            <a:off x="1656000" y="554256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Responsabilité</a:t>
            </a:r>
            <a:endParaRPr b="0" lang="fr-FR" sz="1400" spc="-1" strike="noStrike">
              <a:solidFill>
                <a:srgbClr val="ffffff"/>
              </a:solidFill>
              <a:latin typeface="Arial"/>
            </a:endParaRPr>
          </a:p>
        </p:txBody>
      </p:sp>
      <p:sp>
        <p:nvSpPr>
          <p:cNvPr id="138" name=""/>
          <p:cNvSpPr txBox="1"/>
          <p:nvPr/>
        </p:nvSpPr>
        <p:spPr>
          <a:xfrm>
            <a:off x="1296000" y="489528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Changements d’état</a:t>
            </a:r>
            <a:endParaRPr b="0" lang="fr-FR" sz="1400" spc="-1" strike="noStrike">
              <a:solidFill>
                <a:srgbClr val="ffffff"/>
              </a:solidFill>
              <a:latin typeface="Arial"/>
            </a:endParaRPr>
          </a:p>
        </p:txBody>
      </p:sp>
      <p:sp>
        <p:nvSpPr>
          <p:cNvPr id="139" name=""/>
          <p:cNvSpPr txBox="1"/>
          <p:nvPr/>
        </p:nvSpPr>
        <p:spPr>
          <a:xfrm>
            <a:off x="1440000" y="453600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Même licence</a:t>
            </a:r>
            <a:endParaRPr b="0" lang="fr-FR" sz="1400" spc="-1" strike="noStrike">
              <a:solidFill>
                <a:srgbClr val="ffffff"/>
              </a:solidFill>
              <a:latin typeface="Arial"/>
            </a:endParaRPr>
          </a:p>
        </p:txBody>
      </p:sp>
      <p:sp>
        <p:nvSpPr>
          <p:cNvPr id="140" name=""/>
          <p:cNvSpPr txBox="1"/>
          <p:nvPr/>
        </p:nvSpPr>
        <p:spPr>
          <a:xfrm>
            <a:off x="1008000" y="4247280"/>
            <a:ext cx="2448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L’utilisation sur le réseaux</a:t>
            </a:r>
            <a:endParaRPr b="0" lang="fr-FR" sz="1400" spc="-1" strike="noStrike">
              <a:solidFill>
                <a:srgbClr val="ffffff"/>
              </a:solidFill>
              <a:latin typeface="Arial"/>
            </a:endParaRPr>
          </a:p>
        </p:txBody>
      </p:sp>
      <p:sp>
        <p:nvSpPr>
          <p:cNvPr id="141" name=""/>
          <p:cNvSpPr txBox="1"/>
          <p:nvPr/>
        </p:nvSpPr>
        <p:spPr>
          <a:xfrm>
            <a:off x="1152000" y="388728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Licence et droit d’auteur</a:t>
            </a:r>
            <a:endParaRPr b="0" lang="fr-FR" sz="1400" spc="-1" strike="noStrike">
              <a:solidFill>
                <a:srgbClr val="ffffff"/>
              </a:solidFill>
              <a:latin typeface="Arial"/>
            </a:endParaRPr>
          </a:p>
        </p:txBody>
      </p:sp>
      <p:sp>
        <p:nvSpPr>
          <p:cNvPr id="142" name=""/>
          <p:cNvSpPr txBox="1"/>
          <p:nvPr/>
        </p:nvSpPr>
        <p:spPr>
          <a:xfrm>
            <a:off x="1440000" y="359856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Divulguer la source</a:t>
            </a:r>
            <a:endParaRPr b="0" lang="fr-FR" sz="1400" spc="-1" strike="noStrike">
              <a:solidFill>
                <a:srgbClr val="ffffff"/>
              </a:solidFill>
              <a:latin typeface="Arial"/>
            </a:endParaRPr>
          </a:p>
        </p:txBody>
      </p:sp>
      <p:sp>
        <p:nvSpPr>
          <p:cNvPr id="143" name=""/>
          <p:cNvSpPr txBox="1"/>
          <p:nvPr/>
        </p:nvSpPr>
        <p:spPr>
          <a:xfrm>
            <a:off x="1224000" y="2591280"/>
            <a:ext cx="2232000" cy="290160"/>
          </a:xfrm>
          <a:prstGeom prst="rect">
            <a:avLst/>
          </a:prstGeom>
          <a:noFill/>
          <a:ln w="0">
            <a:noFill/>
          </a:ln>
        </p:spPr>
        <p:txBody>
          <a:bodyPr lIns="90000" rIns="90000" tIns="45000" bIns="45000" anchor="t">
            <a:noAutofit/>
          </a:bodyPr>
          <a:p>
            <a:r>
              <a:rPr b="0" lang="fr-FR" sz="1400" spc="-1" strike="noStrike">
                <a:solidFill>
                  <a:srgbClr val="000000"/>
                </a:solidFill>
                <a:highlight>
                  <a:srgbClr val="ffffff"/>
                </a:highlight>
                <a:latin typeface="Arial"/>
              </a:rPr>
              <a:t>Concession de brevet</a:t>
            </a:r>
            <a:endParaRPr b="0" lang="fr-F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ImPPG</a:t>
            </a:r>
            <a:endParaRPr b="0" lang="fr-FR" sz="4000" spc="-1" strike="noStrike">
              <a:solidFill>
                <a:srgbClr val="000000"/>
              </a:solidFill>
              <a:latin typeface="Calibri"/>
            </a:endParaRPr>
          </a:p>
        </p:txBody>
      </p:sp>
      <p:sp>
        <p:nvSpPr>
          <p:cNvPr id="363" name=""/>
          <p:cNvSpPr txBox="1"/>
          <p:nvPr/>
        </p:nvSpPr>
        <p:spPr>
          <a:xfrm>
            <a:off x="7488000" y="6048000"/>
            <a:ext cx="436176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https://github.com/GreatAttractor/imppg/</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64" name=""/>
          <p:cNvSpPr txBox="1"/>
          <p:nvPr/>
        </p:nvSpPr>
        <p:spPr>
          <a:xfrm>
            <a:off x="9504000" y="504000"/>
            <a:ext cx="2160000" cy="36000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65"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2016</a:t>
            </a:r>
            <a:endParaRPr b="0" lang="fr-FR" sz="1800" spc="-1" strike="noStrike">
              <a:solidFill>
                <a:srgbClr val="ffffff"/>
              </a:solidFill>
              <a:latin typeface="Arial"/>
            </a:endParaRPr>
          </a:p>
        </p:txBody>
      </p:sp>
      <p:sp>
        <p:nvSpPr>
          <p:cNvPr id="366" name=""/>
          <p:cNvSpPr txBox="1"/>
          <p:nvPr/>
        </p:nvSpPr>
        <p:spPr>
          <a:xfrm>
            <a:off x="9576000" y="381600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4 Contributeurs</a:t>
            </a:r>
            <a:endParaRPr b="0" lang="fr-FR" sz="1800" spc="-1" strike="noStrike">
              <a:solidFill>
                <a:srgbClr val="ffffff"/>
              </a:solidFill>
              <a:latin typeface="Arial"/>
            </a:endParaRPr>
          </a:p>
        </p:txBody>
      </p:sp>
      <p:pic>
        <p:nvPicPr>
          <p:cNvPr id="367" name="" descr=""/>
          <p:cNvPicPr/>
          <p:nvPr/>
        </p:nvPicPr>
        <p:blipFill>
          <a:blip r:embed="rId3"/>
          <a:stretch/>
        </p:blipFill>
        <p:spPr>
          <a:xfrm>
            <a:off x="9720000" y="2088000"/>
            <a:ext cx="1299960" cy="1299960"/>
          </a:xfrm>
          <a:prstGeom prst="rect">
            <a:avLst/>
          </a:prstGeom>
          <a:ln w="0">
            <a:noFill/>
          </a:ln>
        </p:spPr>
      </p:pic>
      <p:pic>
        <p:nvPicPr>
          <p:cNvPr id="368" name="" descr=""/>
          <p:cNvPicPr/>
          <p:nvPr/>
        </p:nvPicPr>
        <p:blipFill>
          <a:blip r:embed="rId4"/>
          <a:stretch/>
        </p:blipFill>
        <p:spPr>
          <a:xfrm>
            <a:off x="838080" y="1483200"/>
            <a:ext cx="7945920" cy="42955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9" name="PlaceHolder 1"/>
          <p:cNvSpPr>
            <a:spLocks noGrp="1"/>
          </p:cNvSpPr>
          <p:nvPr>
            <p:ph type="title"/>
          </p:nvPr>
        </p:nvSpPr>
        <p:spPr>
          <a:xfrm>
            <a:off x="766080" y="-216000"/>
            <a:ext cx="7945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PlanetarySystemStacker (PSS)</a:t>
            </a:r>
            <a:endParaRPr b="0" lang="fr-FR" sz="4000" spc="-1" strike="noStrike">
              <a:solidFill>
                <a:srgbClr val="000000"/>
              </a:solidFill>
              <a:latin typeface="Calibri"/>
            </a:endParaRPr>
          </a:p>
        </p:txBody>
      </p:sp>
      <p:sp>
        <p:nvSpPr>
          <p:cNvPr id="370" name=""/>
          <p:cNvSpPr txBox="1"/>
          <p:nvPr/>
        </p:nvSpPr>
        <p:spPr>
          <a:xfrm>
            <a:off x="9576000" y="2669760"/>
            <a:ext cx="2232000" cy="858240"/>
          </a:xfrm>
          <a:prstGeom prst="rect">
            <a:avLst/>
          </a:prstGeom>
          <a:noFill/>
          <a:ln w="0">
            <a:noFill/>
          </a:ln>
        </p:spPr>
        <p:txBody>
          <a:bodyPr lIns="90000" rIns="90000" tIns="45000" bIns="45000" anchor="t">
            <a:noAutofit/>
          </a:bodyPr>
          <a:p>
            <a:r>
              <a:rPr b="0" lang="fr-FR" sz="1800" spc="-1" strike="noStrike">
                <a:solidFill>
                  <a:srgbClr val="ffffff"/>
                </a:solidFill>
                <a:latin typeface="Arial"/>
                <a:hlinkClick r:id="rId2"/>
              </a:rPr>
              <a:t>https://github.com/GreatAttractor/imppg/</a:t>
            </a:r>
            <a:endParaRPr b="0" lang="fr-FR" sz="1800" spc="-1" strike="noStrike">
              <a:solidFill>
                <a:srgbClr val="ffffff"/>
              </a:solidFill>
              <a:latin typeface="Arial"/>
            </a:endParaRPr>
          </a:p>
          <a:p>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371" name=""/>
          <p:cNvSpPr txBox="1"/>
          <p:nvPr/>
        </p:nvSpPr>
        <p:spPr>
          <a:xfrm>
            <a:off x="9504000" y="504000"/>
            <a:ext cx="2448000" cy="602280"/>
          </a:xfrm>
          <a:prstGeom prst="rect">
            <a:avLst/>
          </a:prstGeom>
          <a:noFill/>
          <a:ln w="0">
            <a:noFill/>
          </a:ln>
        </p:spPr>
        <p:txBody>
          <a:bodyPr lIns="90000" rIns="90000" tIns="45000" bIns="45000" anchor="t">
            <a:noAutofit/>
          </a:bodyPr>
          <a:p>
            <a:r>
              <a:rPr b="1" lang="fr-FR" sz="1800" spc="-1" strike="noStrike">
                <a:solidFill>
                  <a:srgbClr val="ffffff"/>
                </a:solidFill>
                <a:latin typeface="Arial"/>
              </a:rPr>
              <a:t>Licence : GPL-3.0</a:t>
            </a:r>
            <a:endParaRPr b="0" lang="fr-FR" sz="1800" spc="-1" strike="noStrike">
              <a:solidFill>
                <a:srgbClr val="ffffff"/>
              </a:solidFill>
              <a:latin typeface="Arial"/>
            </a:endParaRPr>
          </a:p>
        </p:txBody>
      </p:sp>
      <p:sp>
        <p:nvSpPr>
          <p:cNvPr id="372" name=""/>
          <p:cNvSpPr txBox="1"/>
          <p:nvPr/>
        </p:nvSpPr>
        <p:spPr>
          <a:xfrm>
            <a:off x="9576000" y="1152000"/>
            <a:ext cx="2016000" cy="11142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Projet Software</a:t>
            </a:r>
            <a:endParaRPr b="0" lang="fr-FR" sz="1800" spc="-1" strike="noStrike">
              <a:solidFill>
                <a:srgbClr val="ffffff"/>
              </a:solidFill>
              <a:latin typeface="Arial"/>
            </a:endParaRPr>
          </a:p>
          <a:p>
            <a:r>
              <a:rPr b="0" lang="fr-FR" sz="1800" spc="-1" strike="noStrike">
                <a:solidFill>
                  <a:srgbClr val="ffffff"/>
                </a:solidFill>
                <a:latin typeface="Arial"/>
              </a:rPr>
              <a:t>Initié en 2018</a:t>
            </a:r>
            <a:endParaRPr b="0" lang="fr-FR" sz="1800" spc="-1" strike="noStrike">
              <a:solidFill>
                <a:srgbClr val="ffffff"/>
              </a:solidFill>
              <a:latin typeface="Arial"/>
            </a:endParaRPr>
          </a:p>
        </p:txBody>
      </p:sp>
      <p:sp>
        <p:nvSpPr>
          <p:cNvPr id="373" name=""/>
          <p:cNvSpPr txBox="1"/>
          <p:nvPr/>
        </p:nvSpPr>
        <p:spPr>
          <a:xfrm>
            <a:off x="9504000" y="1917720"/>
            <a:ext cx="2376000" cy="602280"/>
          </a:xfrm>
          <a:prstGeom prst="rect">
            <a:avLst/>
          </a:prstGeom>
          <a:noFill/>
          <a:ln w="0">
            <a:noFill/>
          </a:ln>
        </p:spPr>
        <p:txBody>
          <a:bodyPr lIns="90000" rIns="90000" tIns="45000" bIns="45000" anchor="t">
            <a:noAutofit/>
          </a:bodyPr>
          <a:p>
            <a:r>
              <a:rPr b="0" lang="fr-FR" sz="1800" spc="-1" strike="noStrike">
                <a:solidFill>
                  <a:srgbClr val="ffffff"/>
                </a:solidFill>
                <a:latin typeface="Arial"/>
              </a:rPr>
              <a:t>7 Contributeurs</a:t>
            </a:r>
            <a:endParaRPr b="0" lang="fr-FR" sz="1800" spc="-1" strike="noStrike">
              <a:solidFill>
                <a:srgbClr val="ffffff"/>
              </a:solidFill>
              <a:latin typeface="Arial"/>
            </a:endParaRPr>
          </a:p>
        </p:txBody>
      </p:sp>
      <p:sp>
        <p:nvSpPr>
          <p:cNvPr id="374" name=""/>
          <p:cNvSpPr txBox="1"/>
          <p:nvPr/>
        </p:nvSpPr>
        <p:spPr>
          <a:xfrm>
            <a:off x="720000" y="1086480"/>
            <a:ext cx="8449920" cy="5465520"/>
          </a:xfrm>
          <a:prstGeom prst="rect">
            <a:avLst/>
          </a:prstGeom>
          <a:noFill/>
          <a:ln w="0">
            <a:noFill/>
          </a:ln>
        </p:spPr>
        <p:txBody>
          <a:bodyPr lIns="90000" rIns="90000" tIns="45000" bIns="45000" anchor="t">
            <a:noAutofit/>
          </a:bodyPr>
          <a:p>
            <a:r>
              <a:rPr b="0" lang="fr-FR" sz="1800" spc="-1" strike="noStrike">
                <a:solidFill>
                  <a:srgbClr val="ffffff"/>
                </a:solidFill>
                <a:latin typeface="Arial"/>
              </a:rPr>
              <a:t>Produisez une image nette d'un objet du système planétaire (lune, soleil, planètes) à partir de nombreuses images affectées par la vision en utilisant la technique de « lucky imaging ».</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Le programme est principalement destiné aux objets étendus (lune, soleil), mais il fonctionne également pour les planètes. Les résultats obtenus dans de nombreux tests montrent au moins la même qualité d'image qu'avec le logiciel établi AutoStakkert!3.</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Le logiciel est écrit en Python 3. Le programme utilise des opérations de tableau (OpenCV, numpy) dans la mesure du possible pour accélérer l'exécution. Une interface utilisateur graphique moderne (implémentée à l'aide de la boîte à outils QT5) et une bonne convivialité ont été des priorités absolues lors de la conception du logiciel. PSS est indépendant de la plate-forme et peut être utilisé lorsque Python 3 est disponible. Le logiciel a été testé avec succès sur Windows, diverses distributions Linux et macOS. À partir de la version 0.8.0, PSS peut être utilisé soit en mode GUI, soit à partir de la ligne de commande, par exemple dans le cadre d'un flux de travail automatique de grande envergure.</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Les entrées du programme peuvent être des fichiers vidéo ou des répertoires contenant des images fixes.</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 descr=""/>
          <p:cNvPicPr/>
          <p:nvPr/>
        </p:nvPicPr>
        <p:blipFill>
          <a:blip r:embed="rId1"/>
          <a:stretch/>
        </p:blipFill>
        <p:spPr>
          <a:xfrm>
            <a:off x="3020040" y="43920"/>
            <a:ext cx="5788080" cy="5788080"/>
          </a:xfrm>
          <a:prstGeom prst="rect">
            <a:avLst/>
          </a:prstGeom>
          <a:ln w="0">
            <a:noFill/>
          </a:ln>
        </p:spPr>
      </p:pic>
      <p:sp>
        <p:nvSpPr>
          <p:cNvPr id="376" name=""/>
          <p:cNvSpPr txBox="1"/>
          <p:nvPr/>
        </p:nvSpPr>
        <p:spPr>
          <a:xfrm>
            <a:off x="3528000" y="5521320"/>
            <a:ext cx="6408000" cy="742680"/>
          </a:xfrm>
          <a:prstGeom prst="rect">
            <a:avLst/>
          </a:prstGeom>
          <a:noFill/>
          <a:ln w="0">
            <a:noFill/>
          </a:ln>
        </p:spPr>
        <p:txBody>
          <a:bodyPr lIns="90000" rIns="90000" tIns="45000" bIns="45000" anchor="t">
            <a:noAutofit/>
          </a:bodyPr>
          <a:p>
            <a:endParaRPr b="0" lang="fr-FR" sz="1800" spc="-1" strike="noStrike">
              <a:solidFill>
                <a:srgbClr val="000000"/>
              </a:solidFill>
              <a:latin typeface="Arial"/>
            </a:endParaRPr>
          </a:p>
          <a:p>
            <a:r>
              <a:rPr b="1" lang="fr-FR" sz="2800" spc="-1" strike="noStrike">
                <a:solidFill>
                  <a:srgbClr val="000000"/>
                </a:solidFill>
                <a:latin typeface="Arial"/>
              </a:rPr>
              <a:t>La suite sur Youtube</a:t>
            </a:r>
            <a:endParaRPr b="0" lang="fr-FR" sz="2800" spc="-1" strike="noStrike">
              <a:solidFill>
                <a:srgbClr val="000000"/>
              </a:solidFill>
              <a:latin typeface="Arial"/>
            </a:endParaRPr>
          </a:p>
        </p:txBody>
      </p:sp>
      <p:pic>
        <p:nvPicPr>
          <p:cNvPr id="377" name="" descr=""/>
          <p:cNvPicPr/>
          <p:nvPr/>
        </p:nvPicPr>
        <p:blipFill>
          <a:blip r:embed="rId2"/>
          <a:stretch/>
        </p:blipFill>
        <p:spPr>
          <a:xfrm>
            <a:off x="7385400" y="5692680"/>
            <a:ext cx="987120" cy="690480"/>
          </a:xfrm>
          <a:prstGeom prst="rect">
            <a:avLst/>
          </a:prstGeom>
          <a:ln w="0">
            <a:noFill/>
          </a:ln>
        </p:spPr>
      </p:pic>
      <p:sp>
        <p:nvSpPr>
          <p:cNvPr id="378" name=""/>
          <p:cNvSpPr txBox="1"/>
          <p:nvPr/>
        </p:nvSpPr>
        <p:spPr>
          <a:xfrm>
            <a:off x="3573720" y="6413040"/>
            <a:ext cx="4435560" cy="602280"/>
          </a:xfrm>
          <a:prstGeom prst="rect">
            <a:avLst/>
          </a:prstGeom>
          <a:noFill/>
          <a:ln w="0">
            <a:noFill/>
          </a:ln>
        </p:spPr>
        <p:txBody>
          <a:bodyPr lIns="90000" rIns="90000" tIns="45000" bIns="45000" anchor="t">
            <a:noAutofit/>
          </a:bodyPr>
          <a:p>
            <a:r>
              <a:rPr b="0" lang="fr-FR" sz="1800" spc="-1" strike="noStrike">
                <a:solidFill>
                  <a:srgbClr val="000000"/>
                </a:solidFill>
                <a:latin typeface="Arial"/>
                <a:hlinkClick r:id="rId3"/>
              </a:rPr>
              <a:t>https://www.youtube.com/@AstroMaker94</a:t>
            </a:r>
            <a:endParaRPr b="0" lang="fr-FR" sz="1800" spc="-1" strike="noStrike">
              <a:solidFill>
                <a:srgbClr val="000000"/>
              </a:solidFill>
              <a:latin typeface="Arial"/>
            </a:endParaRPr>
          </a:p>
          <a:p>
            <a:endParaRPr b="0" lang="fr-F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a:t>
            </a:r>
            <a:br>
              <a:rPr sz="4000"/>
            </a:br>
            <a:r>
              <a:rPr b="1" lang="fr-FR" sz="4000" spc="-1" strike="noStrike">
                <a:solidFill>
                  <a:srgbClr val="ffffff"/>
                </a:solidFill>
                <a:latin typeface="Kristen ITC"/>
              </a:rPr>
              <a:t>La licence GPL-3.0</a:t>
            </a:r>
            <a:endParaRPr b="0" lang="fr-FR" sz="4000" spc="-1" strike="noStrike">
              <a:solidFill>
                <a:srgbClr val="000000"/>
              </a:solidFill>
              <a:latin typeface="Calibri"/>
            </a:endParaRPr>
          </a:p>
        </p:txBody>
      </p:sp>
      <p:pic>
        <p:nvPicPr>
          <p:cNvPr id="145" name="" descr=""/>
          <p:cNvPicPr/>
          <p:nvPr/>
        </p:nvPicPr>
        <p:blipFill>
          <a:blip r:embed="rId2"/>
          <a:stretch/>
        </p:blipFill>
        <p:spPr>
          <a:xfrm>
            <a:off x="1368360" y="1743120"/>
            <a:ext cx="9524520" cy="47368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a:t>
            </a:r>
            <a:br>
              <a:rPr sz="4000"/>
            </a:br>
            <a:r>
              <a:rPr b="1" lang="fr-FR" sz="4000" spc="-1" strike="noStrike">
                <a:solidFill>
                  <a:srgbClr val="ffffff"/>
                </a:solidFill>
                <a:latin typeface="Kristen ITC"/>
              </a:rPr>
              <a:t>La licence LGPL-3.0</a:t>
            </a:r>
            <a:endParaRPr b="0" lang="fr-FR" sz="4000" spc="-1" strike="noStrike">
              <a:solidFill>
                <a:srgbClr val="000000"/>
              </a:solidFill>
              <a:latin typeface="Calibri"/>
            </a:endParaRPr>
          </a:p>
        </p:txBody>
      </p:sp>
      <p:pic>
        <p:nvPicPr>
          <p:cNvPr id="147" name="" descr=""/>
          <p:cNvPicPr/>
          <p:nvPr/>
        </p:nvPicPr>
        <p:blipFill>
          <a:blip r:embed="rId2"/>
          <a:stretch/>
        </p:blipFill>
        <p:spPr>
          <a:xfrm>
            <a:off x="1152000" y="1728000"/>
            <a:ext cx="8856000" cy="4798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a:t>
            </a:r>
            <a:br>
              <a:rPr sz="4000"/>
            </a:br>
            <a:r>
              <a:rPr b="1" lang="fr-FR" sz="4000" spc="-1" strike="noStrike">
                <a:solidFill>
                  <a:srgbClr val="ffffff"/>
                </a:solidFill>
                <a:latin typeface="Kristen ITC"/>
              </a:rPr>
              <a:t>La licence MIT</a:t>
            </a:r>
            <a:endParaRPr b="0" lang="fr-FR" sz="4000" spc="-1" strike="noStrike">
              <a:solidFill>
                <a:srgbClr val="000000"/>
              </a:solidFill>
              <a:latin typeface="Calibri"/>
            </a:endParaRPr>
          </a:p>
        </p:txBody>
      </p:sp>
      <p:pic>
        <p:nvPicPr>
          <p:cNvPr id="149" name="" descr=""/>
          <p:cNvPicPr/>
          <p:nvPr/>
        </p:nvPicPr>
        <p:blipFill>
          <a:blip r:embed="rId2"/>
          <a:stretch/>
        </p:blipFill>
        <p:spPr>
          <a:xfrm>
            <a:off x="987840" y="2048040"/>
            <a:ext cx="10820160" cy="4359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a:t>
            </a:r>
            <a:br>
              <a:rPr sz="4000"/>
            </a:br>
            <a:r>
              <a:rPr b="1" lang="fr-FR" sz="4000" spc="-1" strike="noStrike">
                <a:solidFill>
                  <a:srgbClr val="ffffff"/>
                </a:solidFill>
                <a:latin typeface="Kristen ITC"/>
              </a:rPr>
              <a:t>La licence 3-Clause BSD</a:t>
            </a:r>
            <a:endParaRPr b="0" lang="fr-FR" sz="4000" spc="-1" strike="noStrike">
              <a:solidFill>
                <a:srgbClr val="000000"/>
              </a:solidFill>
              <a:latin typeface="Calibri"/>
            </a:endParaRPr>
          </a:p>
        </p:txBody>
      </p:sp>
      <p:sp>
        <p:nvSpPr>
          <p:cNvPr id="151" name=""/>
          <p:cNvSpPr txBox="1"/>
          <p:nvPr/>
        </p:nvSpPr>
        <p:spPr>
          <a:xfrm>
            <a:off x="1296000" y="1944000"/>
            <a:ext cx="7776000" cy="1656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Licence BSD 3-Clause</a:t>
            </a:r>
            <a:endParaRPr b="0" lang="fr-FR" sz="1800" spc="-1" strike="noStrike">
              <a:solidFill>
                <a:srgbClr val="ffffff"/>
              </a:solidFill>
              <a:latin typeface="Arial"/>
            </a:endParaRPr>
          </a:p>
        </p:txBody>
      </p:sp>
      <p:sp>
        <p:nvSpPr>
          <p:cNvPr id="152" name=""/>
          <p:cNvSpPr txBox="1"/>
          <p:nvPr/>
        </p:nvSpPr>
        <p:spPr>
          <a:xfrm>
            <a:off x="1296000" y="2520000"/>
            <a:ext cx="8712000" cy="2880000"/>
          </a:xfrm>
          <a:prstGeom prst="rect">
            <a:avLst/>
          </a:prstGeom>
          <a:noFill/>
          <a:ln w="0">
            <a:noFill/>
          </a:ln>
        </p:spPr>
        <p:txBody>
          <a:bodyPr lIns="90000" rIns="90000" tIns="45000" bIns="45000" anchor="t">
            <a:noAutofit/>
          </a:bodyPr>
          <a:p>
            <a:r>
              <a:rPr b="0" lang="fr-FR" sz="1800" spc="-1" strike="noStrike">
                <a:solidFill>
                  <a:srgbClr val="ffffff"/>
                </a:solidFill>
                <a:latin typeface="Arial"/>
              </a:rPr>
              <a:t>Une licence permissive similaire à la licence BSD 2-Clause, mais avec une troisième clause qui interdit à d'autres personnes d'utiliser le nom du titulaire du droit d'auteur ou de ses contributeurs pour promouvoir des produits dérivés sans consentement écrit.</a:t>
            </a:r>
            <a:endParaRPr b="0" lang="fr-FR" sz="1800" spc="-1" strike="noStrike">
              <a:solidFill>
                <a:srgbClr val="ffffff"/>
              </a:solidFill>
              <a:latin typeface="Arial"/>
            </a:endParaRPr>
          </a:p>
        </p:txBody>
      </p:sp>
      <p:sp>
        <p:nvSpPr>
          <p:cNvPr id="153" name=""/>
          <p:cNvSpPr txBox="1"/>
          <p:nvPr/>
        </p:nvSpPr>
        <p:spPr>
          <a:xfrm>
            <a:off x="1656000" y="4176000"/>
            <a:ext cx="3600000" cy="1909440"/>
          </a:xfrm>
          <a:prstGeom prst="rect">
            <a:avLst/>
          </a:prstGeom>
          <a:noFill/>
          <a:ln w="0">
            <a:noFill/>
          </a:ln>
        </p:spPr>
        <p:txBody>
          <a:bodyPr lIns="90000" rIns="90000" tIns="45000" bIns="45000" anchor="t">
            <a:noAutofit/>
          </a:bodyPr>
          <a:p>
            <a:r>
              <a:rPr b="1" lang="fr-FR" sz="2000" spc="-1" strike="noStrike">
                <a:solidFill>
                  <a:srgbClr val="00a933"/>
                </a:solidFill>
                <a:latin typeface="Arial"/>
              </a:rPr>
              <a:t>Autorisations</a:t>
            </a:r>
            <a:endParaRPr b="0" lang="fr-FR" sz="20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Utilisation commerciale</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Modification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Distribution</a:t>
            </a:r>
            <a:endParaRPr b="0" lang="fr-FR" sz="18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Utilisation privée</a:t>
            </a:r>
            <a:endParaRPr b="0" lang="fr-FR" sz="1800" spc="-1" strike="noStrike">
              <a:solidFill>
                <a:srgbClr val="ffffff"/>
              </a:solidFill>
              <a:latin typeface="Arial"/>
            </a:endParaRPr>
          </a:p>
          <a:p>
            <a:endParaRPr b="0" lang="fr-FR" sz="1800" spc="-1" strike="noStrike">
              <a:solidFill>
                <a:srgbClr val="ffffff"/>
              </a:solidFill>
              <a:latin typeface="Arial"/>
            </a:endParaRPr>
          </a:p>
        </p:txBody>
      </p:sp>
      <p:sp>
        <p:nvSpPr>
          <p:cNvPr id="154" name=""/>
          <p:cNvSpPr txBox="1"/>
          <p:nvPr/>
        </p:nvSpPr>
        <p:spPr>
          <a:xfrm>
            <a:off x="8784000" y="4104000"/>
            <a:ext cx="3168000" cy="1440000"/>
          </a:xfrm>
          <a:prstGeom prst="rect">
            <a:avLst/>
          </a:prstGeom>
          <a:noFill/>
          <a:ln w="0">
            <a:noFill/>
          </a:ln>
        </p:spPr>
        <p:txBody>
          <a:bodyPr lIns="90000" rIns="90000" tIns="45000" bIns="45000" anchor="t">
            <a:noAutofit/>
          </a:bodyPr>
          <a:p>
            <a:pPr>
              <a:lnSpc>
                <a:spcPct val="100000"/>
              </a:lnSpc>
            </a:pPr>
            <a:r>
              <a:rPr b="1" lang="fr-FR" sz="2000" spc="-1" strike="noStrike">
                <a:solidFill>
                  <a:srgbClr val="ff0000"/>
                </a:solidFill>
                <a:latin typeface="Arial"/>
              </a:rPr>
              <a:t>Limites</a:t>
            </a:r>
            <a:endParaRPr b="0" lang="fr-FR" sz="2000" spc="-1" strike="noStrike">
              <a:solidFill>
                <a:srgbClr val="ffffff"/>
              </a:solidFill>
              <a:latin typeface="Arial"/>
            </a:endParaRPr>
          </a:p>
          <a:p>
            <a:pPr marL="216000" indent="-216000">
              <a:lnSpc>
                <a:spcPct val="100000"/>
              </a:lnSpc>
              <a:buClr>
                <a:srgbClr val="ffffff"/>
              </a:buClr>
              <a:buSzPct val="45000"/>
              <a:buFont typeface="Wingdings" charset="2"/>
              <a:buChar char=""/>
            </a:pPr>
            <a:r>
              <a:rPr b="0" lang="fr-FR" sz="1800" spc="-1" strike="noStrike">
                <a:solidFill>
                  <a:srgbClr val="ffffff"/>
                </a:solidFill>
                <a:latin typeface="Arial"/>
              </a:rPr>
              <a:t>Responsabilité</a:t>
            </a:r>
            <a:endParaRPr b="0" lang="fr-FR" sz="1800" spc="-1" strike="noStrike">
              <a:solidFill>
                <a:srgbClr val="ffffff"/>
              </a:solidFill>
              <a:latin typeface="Arial"/>
            </a:endParaRPr>
          </a:p>
          <a:p>
            <a:pPr marL="216000" indent="-216000">
              <a:lnSpc>
                <a:spcPct val="100000"/>
              </a:lnSpc>
              <a:buClr>
                <a:srgbClr val="ffffff"/>
              </a:buClr>
              <a:buSzPct val="45000"/>
              <a:buFont typeface="Wingdings" charset="2"/>
              <a:buChar char=""/>
            </a:pPr>
            <a:r>
              <a:rPr b="0" lang="fr-FR" sz="1800" spc="-1" strike="noStrike">
                <a:solidFill>
                  <a:srgbClr val="ffffff"/>
                </a:solidFill>
                <a:latin typeface="Arial"/>
              </a:rPr>
              <a:t>Garantie</a:t>
            </a:r>
            <a:endParaRPr b="0" lang="fr-FR" sz="1800" spc="-1" strike="noStrike">
              <a:solidFill>
                <a:srgbClr val="ffffff"/>
              </a:solidFill>
              <a:latin typeface="Arial"/>
            </a:endParaRPr>
          </a:p>
          <a:p>
            <a:pPr>
              <a:lnSpc>
                <a:spcPct val="100000"/>
              </a:lnSpc>
            </a:pPr>
            <a:endParaRPr b="0" lang="fr-FR" sz="1800" spc="-1" strike="noStrike">
              <a:solidFill>
                <a:srgbClr val="ffffff"/>
              </a:solidFill>
              <a:latin typeface="Arial"/>
            </a:endParaRPr>
          </a:p>
        </p:txBody>
      </p:sp>
      <p:sp>
        <p:nvSpPr>
          <p:cNvPr id="155" name=""/>
          <p:cNvSpPr txBox="1"/>
          <p:nvPr/>
        </p:nvSpPr>
        <p:spPr>
          <a:xfrm>
            <a:off x="4824000" y="4154400"/>
            <a:ext cx="3816000" cy="885600"/>
          </a:xfrm>
          <a:prstGeom prst="rect">
            <a:avLst/>
          </a:prstGeom>
          <a:noFill/>
          <a:ln w="0">
            <a:noFill/>
          </a:ln>
        </p:spPr>
        <p:txBody>
          <a:bodyPr lIns="90000" rIns="90000" tIns="45000" bIns="45000" anchor="t">
            <a:noAutofit/>
          </a:bodyPr>
          <a:p>
            <a:r>
              <a:rPr b="1" lang="fr-FR" sz="2000" spc="-1" strike="noStrike">
                <a:solidFill>
                  <a:srgbClr val="2a6099"/>
                </a:solidFill>
                <a:latin typeface="Arial"/>
              </a:rPr>
              <a:t>Conditions</a:t>
            </a:r>
            <a:endParaRPr b="0" lang="fr-FR" sz="2000" spc="-1" strike="noStrike">
              <a:solidFill>
                <a:srgbClr val="ffffff"/>
              </a:solidFill>
              <a:latin typeface="Arial"/>
            </a:endParaRPr>
          </a:p>
          <a:p>
            <a:pPr marL="216000" indent="-216000">
              <a:buClr>
                <a:srgbClr val="ffffff"/>
              </a:buClr>
              <a:buSzPct val="45000"/>
              <a:buFont typeface="Wingdings" charset="2"/>
              <a:buChar char=""/>
            </a:pPr>
            <a:r>
              <a:rPr b="0" lang="fr-FR" sz="1800" spc="-1" strike="noStrike">
                <a:solidFill>
                  <a:srgbClr val="ffffff"/>
                </a:solidFill>
                <a:latin typeface="Arial"/>
              </a:rPr>
              <a:t>Licence et avis de droits d'auteur</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72000"/>
            <a:ext cx="7441920" cy="1325160"/>
          </a:xfrm>
          <a:prstGeom prst="rect">
            <a:avLst/>
          </a:prstGeom>
          <a:noFill/>
          <a:ln w="0">
            <a:noFill/>
          </a:ln>
        </p:spPr>
        <p:txBody>
          <a:bodyPr lIns="91440" rIns="91440" tIns="45720" bIns="45720" anchor="ctr">
            <a:normAutofit/>
          </a:bodyPr>
          <a:p>
            <a:pPr indent="0">
              <a:lnSpc>
                <a:spcPct val="90000"/>
              </a:lnSpc>
              <a:buNone/>
            </a:pPr>
            <a:r>
              <a:rPr b="1" lang="fr-FR" sz="4000" spc="-1" strike="noStrike">
                <a:solidFill>
                  <a:srgbClr val="ffffff"/>
                </a:solidFill>
                <a:latin typeface="Kristen ITC"/>
              </a:rPr>
              <a:t>Les licences Open Source </a:t>
            </a:r>
            <a:endParaRPr b="0" lang="fr-FR" sz="4000" spc="-1" strike="noStrike">
              <a:solidFill>
                <a:srgbClr val="000000"/>
              </a:solidFill>
              <a:latin typeface="Calibri"/>
            </a:endParaRPr>
          </a:p>
        </p:txBody>
      </p:sp>
      <p:sp>
        <p:nvSpPr>
          <p:cNvPr id="157" name=""/>
          <p:cNvSpPr txBox="1"/>
          <p:nvPr/>
        </p:nvSpPr>
        <p:spPr>
          <a:xfrm>
            <a:off x="838080" y="1230480"/>
            <a:ext cx="10296000" cy="5465520"/>
          </a:xfrm>
          <a:prstGeom prst="rect">
            <a:avLst/>
          </a:prstGeom>
          <a:noFill/>
          <a:ln w="0">
            <a:noFill/>
          </a:ln>
        </p:spPr>
        <p:txBody>
          <a:bodyPr lIns="90000" rIns="90000" tIns="45000" bIns="45000" anchor="t">
            <a:noAutofit/>
          </a:bodyPr>
          <a:p>
            <a:r>
              <a:rPr b="0" lang="fr-FR" sz="1800" spc="-1" strike="noStrike" u="sng">
                <a:solidFill>
                  <a:srgbClr val="ffffff"/>
                </a:solidFill>
                <a:uFillTx/>
                <a:latin typeface="Arial"/>
              </a:rPr>
              <a:t>Différence entre la GPL et LGPL :</a:t>
            </a:r>
            <a:r>
              <a:rPr b="0" lang="fr-FR" sz="1800" spc="-1" strike="noStrike">
                <a:solidFill>
                  <a:srgbClr val="ffffff"/>
                </a:solidFill>
                <a:latin typeface="Arial"/>
              </a:rPr>
              <a:t> La licence GPL se propage à tous les logiciels dans lesquelles elle est introduite.</a:t>
            </a:r>
            <a:endParaRPr b="0" lang="fr-FR" sz="1800" spc="-1" strike="noStrike">
              <a:solidFill>
                <a:srgbClr val="ffffff"/>
              </a:solidFill>
              <a:latin typeface="Arial"/>
            </a:endParaRPr>
          </a:p>
          <a:p>
            <a:r>
              <a:rPr b="0" lang="fr-FR" sz="1800" spc="-1" strike="noStrike">
                <a:solidFill>
                  <a:srgbClr val="ffffff"/>
                </a:solidFill>
                <a:latin typeface="Arial"/>
              </a:rPr>
              <a:t>Tandis que la LGPL ne se propage qu’à la bibliothèque dans lequel elle est.</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u="sng">
                <a:solidFill>
                  <a:srgbClr val="ffffff"/>
                </a:solidFill>
                <a:uFillTx/>
                <a:latin typeface="Arial"/>
              </a:rPr>
              <a:t>Un exemple :</a:t>
            </a:r>
            <a:r>
              <a:rPr b="0" lang="fr-FR" sz="1800" spc="-1" strike="noStrike">
                <a:solidFill>
                  <a:srgbClr val="ffffff"/>
                </a:solidFill>
                <a:latin typeface="Arial"/>
              </a:rPr>
              <a:t> Je possède du code propriétaire fermé, je veux y introduire le code du logiciel Siril pour faire de l’alignement photo grâce aux étoiles. Siril est un logiciel GPL, donc l’intégralité de mon logiciel devient open source sous licence GPL automatiquement. Mais je peux quand même vendre mon logiciel à condition que je mette en ligne les sources et que je cite que j’utilise tout ou une partie du code du logiciel Siril.</a:t>
            </a:r>
            <a:endParaRPr b="0" lang="fr-FR" sz="1800" spc="-1" strike="noStrike">
              <a:solidFill>
                <a:srgbClr val="ffffff"/>
              </a:solidFill>
              <a:latin typeface="Arial"/>
            </a:endParaRPr>
          </a:p>
          <a:p>
            <a:r>
              <a:rPr b="0" lang="fr-FR" sz="1800" spc="-1" strike="noStrike">
                <a:solidFill>
                  <a:srgbClr val="ffffff"/>
                </a:solidFill>
                <a:latin typeface="Arial"/>
              </a:rPr>
              <a:t>Les contributeurs du logiciel Siril se donnent le droit de réclamer des droits d’auteurs sous forme par exemple d’une part financière de la vente du dit logiciel.</a:t>
            </a:r>
            <a:endParaRPr b="0" lang="fr-FR" sz="1800" spc="-1" strike="noStrike">
              <a:solidFill>
                <a:srgbClr val="ffffff"/>
              </a:solidFill>
              <a:latin typeface="Arial"/>
            </a:endParaRPr>
          </a:p>
          <a:p>
            <a:endParaRPr b="0" lang="fr-FR" sz="1800" spc="-1" strike="noStrike">
              <a:solidFill>
                <a:srgbClr val="ffffff"/>
              </a:solidFill>
              <a:latin typeface="Arial"/>
            </a:endParaRPr>
          </a:p>
          <a:p>
            <a:r>
              <a:rPr b="0" lang="fr-FR" sz="1800" spc="-1" strike="noStrike">
                <a:solidFill>
                  <a:srgbClr val="ffffff"/>
                </a:solidFill>
                <a:latin typeface="Arial"/>
              </a:rPr>
              <a:t>Si le logiciel Siril aurait été sous licence LGPL et que celui-ci est utilisé sous forme de librairie dans le logiciel propriétaire, alors le logiciel peut garder sa licence et être distribué comme tel. </a:t>
            </a:r>
            <a:endParaRPr b="0" lang="fr-FR" sz="1800" spc="-1" strike="noStrike">
              <a:solidFill>
                <a:srgbClr val="ffffff"/>
              </a:solidFill>
              <a:latin typeface="Arial"/>
            </a:endParaRPr>
          </a:p>
          <a:p>
            <a:r>
              <a:rPr b="0" lang="fr-FR" sz="1800" spc="-1" strike="noStrike">
                <a:solidFill>
                  <a:srgbClr val="ffffff"/>
                </a:solidFill>
                <a:latin typeface="Arial"/>
              </a:rPr>
              <a:t>Si le logiciel est distribué avec les sources du logiciel Siril, alors les contributeurs peuvent réclamer une compensation au titre des droits d’auteur.</a:t>
            </a:r>
            <a:endParaRPr b="0" lang="fr-FR" sz="1800" spc="-1" strike="noStrike">
              <a:solidFill>
                <a:srgbClr val="ffffff"/>
              </a:solidFill>
              <a:latin typeface="Arial"/>
            </a:endParaRPr>
          </a:p>
          <a:p>
            <a:endParaRPr b="0" lang="fr-FR" sz="1800" spc="-1" strike="noStrike">
              <a:solidFill>
                <a:srgbClr val="ffffff"/>
              </a:solidFill>
              <a:latin typeface="Arial"/>
            </a:endParaRPr>
          </a:p>
          <a:p>
            <a:pPr>
              <a:lnSpc>
                <a:spcPct val="100000"/>
              </a:lnSpc>
            </a:pPr>
            <a:r>
              <a:rPr b="0" lang="fr-FR" sz="1800" spc="-1" strike="noStrike" u="sng">
                <a:solidFill>
                  <a:srgbClr val="ffffff"/>
                </a:solidFill>
                <a:uFillTx/>
                <a:latin typeface="Arial"/>
              </a:rPr>
              <a:t>Différence entre la MIT et BSD 3 Close : </a:t>
            </a:r>
            <a:endParaRPr b="0" lang="fr-FR" sz="1800" spc="-1" strike="noStrike">
              <a:solidFill>
                <a:srgbClr val="ffffff"/>
              </a:solidFill>
              <a:latin typeface="Arial"/>
            </a:endParaRPr>
          </a:p>
          <a:p>
            <a:pPr>
              <a:lnSpc>
                <a:spcPct val="100000"/>
              </a:lnSpc>
            </a:pPr>
            <a:r>
              <a:rPr b="0" lang="fr-FR" sz="1800" spc="-1" strike="noStrike">
                <a:solidFill>
                  <a:srgbClr val="ffffff"/>
                </a:solidFill>
                <a:latin typeface="Arial"/>
              </a:rPr>
              <a:t>La licence BSD exige un accord des auteurs et des contributeurs lors d’une citation de l’auteur ou des contributeurs du logiciel pour la promotion du logiciel ou d’un dérivé. Le MIT n’impose pas cette clause.</a:t>
            </a:r>
            <a:endParaRPr b="0" lang="fr-F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246</TotalTime>
  <Application>LibreOffice/7.6.2.1$Windows_X86_64 LibreOffice_project/56f7684011345957bbf33a7ee678afaf4d2ba333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2024-11-11T13:43:18Z</dcterms:created>
  <dc:creator/>
  <dc:description/>
  <dc:language>fr-FR</dc:language>
  <cp:lastModifiedBy/>
  <cp:lastPrinted>2024-11-11T17:52:09Z</cp:lastPrinted>
  <dcterms:modified xsi:type="dcterms:W3CDTF">2024-11-11T17:51:06Z</dcterms:modified>
  <cp:revision>8</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r8>0</vt:r8>
  </property>
  <property fmtid="{D5CDD505-2E9C-101B-9397-08002B2CF9AE}" pid="3" name="HyperlinksChanged">
    <vt:bool>0</vt:bool>
  </property>
  <property fmtid="{D5CDD505-2E9C-101B-9397-08002B2CF9AE}" pid="4" name="LinksUpToDate">
    <vt:bool>0</vt:bool>
  </property>
  <property fmtid="{D5CDD505-2E9C-101B-9397-08002B2CF9AE}" pid="5" name="MMClips">
    <vt:r8>0</vt:r8>
  </property>
  <property fmtid="{D5CDD505-2E9C-101B-9397-08002B2CF9AE}" pid="6" name="Notes">
    <vt:r8>2</vt:r8>
  </property>
  <property fmtid="{D5CDD505-2E9C-101B-9397-08002B2CF9AE}" pid="7" name="PresentationFormat">
    <vt:lpwstr>Grand écran</vt:lpwstr>
  </property>
  <property fmtid="{D5CDD505-2E9C-101B-9397-08002B2CF9AE}" pid="8" name="ScaleCrop">
    <vt:bool>0</vt:bool>
  </property>
  <property fmtid="{D5CDD505-2E9C-101B-9397-08002B2CF9AE}" pid="9" name="ShareDoc">
    <vt:bool>0</vt:bool>
  </property>
  <property fmtid="{D5CDD505-2E9C-101B-9397-08002B2CF9AE}" pid="10" name="Slides">
    <vt:r8>30</vt:r8>
  </property>
</Properties>
</file>